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385" r:id="rId5"/>
    <p:sldId id="359" r:id="rId6"/>
    <p:sldId id="362" r:id="rId7"/>
    <p:sldId id="390" r:id="rId8"/>
    <p:sldId id="388" r:id="rId9"/>
    <p:sldId id="391" r:id="rId10"/>
    <p:sldId id="12449" r:id="rId11"/>
    <p:sldId id="356" r:id="rId12"/>
    <p:sldId id="353" r:id="rId13"/>
    <p:sldId id="379" r:id="rId14"/>
    <p:sldId id="386" r:id="rId15"/>
    <p:sldId id="387" r:id="rId16"/>
    <p:sldId id="389" r:id="rId17"/>
  </p:sldIdLst>
  <p:sldSz cx="12192000" cy="6858000"/>
  <p:notesSz cx="6858000" cy="9144000"/>
  <p:custDataLst>
    <p:tags r:id="rId20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3410B55-ED1D-68FF-54B7-2FBFD27EE2AA}" name="Clausen, Thordt" initials="CT" userId="S::thordt.clausen@blanco.de::0d01ba3c-6ed3-4abc-9c8d-6ea34b33e3c8" providerId="AD"/>
  <p188:author id="{3032275A-D181-1779-F5A2-CC633B06C21C}" name="Bosch, Melina" initials="BM" userId="S::melina.bosch@blanco.de::1df98f5d-497b-45a1-b57d-0fe0d6e8a065" providerId="AD"/>
  <p188:author id="{57E61CA1-7EDC-375B-B75B-C8FFBBF07D65}" name="Zver, Alexandra" initials="ZA" userId="S::Alexandra.Zver@blanco.de::12e19829-0e27-4b2c-87fa-dda283b4f9eb" providerId="AD"/>
  <p188:author id="{EA6BAAEF-DB19-DC16-B107-D70AC6AA1B49}" name="Elskamp, Jan" initials="EJ" userId="S::Jan.Elskamp@blanco.de::38be72c8-b8b1-4922-9402-a4242ed43c5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43499"/>
    <a:srgbClr val="9C9CDF"/>
    <a:srgbClr val="DFE6E7"/>
    <a:srgbClr val="C0CCD1"/>
    <a:srgbClr val="DFDFDF"/>
    <a:srgbClr val="9FB3BA"/>
    <a:srgbClr val="7D98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sch, Melina" userId="1df98f5d-497b-45a1-b57d-0fe0d6e8a065" providerId="ADAL" clId="{4388B4DB-5BFC-4168-BE4B-928297AEE2F2}"/>
    <pc:docChg chg="modSld">
      <pc:chgData name="Bosch, Melina" userId="1df98f5d-497b-45a1-b57d-0fe0d6e8a065" providerId="ADAL" clId="{4388B4DB-5BFC-4168-BE4B-928297AEE2F2}" dt="2022-09-14T11:59:49.269" v="12"/>
      <pc:docMkLst>
        <pc:docMk/>
      </pc:docMkLst>
      <pc:sldChg chg="delCm">
        <pc:chgData name="Bosch, Melina" userId="1df98f5d-497b-45a1-b57d-0fe0d6e8a065" providerId="ADAL" clId="{4388B4DB-5BFC-4168-BE4B-928297AEE2F2}" dt="2022-09-14T11:58:19.531" v="0"/>
        <pc:sldMkLst>
          <pc:docMk/>
          <pc:sldMk cId="1534295807" sldId="359"/>
        </pc:sldMkLst>
      </pc:sldChg>
      <pc:sldChg chg="modSp mod">
        <pc:chgData name="Bosch, Melina" userId="1df98f5d-497b-45a1-b57d-0fe0d6e8a065" providerId="ADAL" clId="{4388B4DB-5BFC-4168-BE4B-928297AEE2F2}" dt="2022-09-14T11:58:38" v="8" actId="20577"/>
        <pc:sldMkLst>
          <pc:docMk/>
          <pc:sldMk cId="2177097768" sldId="362"/>
        </pc:sldMkLst>
        <pc:spChg chg="mod">
          <ac:chgData name="Bosch, Melina" userId="1df98f5d-497b-45a1-b57d-0fe0d6e8a065" providerId="ADAL" clId="{4388B4DB-5BFC-4168-BE4B-928297AEE2F2}" dt="2022-09-14T11:58:38" v="8" actId="20577"/>
          <ac:spMkLst>
            <pc:docMk/>
            <pc:sldMk cId="2177097768" sldId="362"/>
            <ac:spMk id="2" creationId="{00000000-0000-0000-0000-000000000000}"/>
          </ac:spMkLst>
        </pc:spChg>
      </pc:sldChg>
      <pc:sldChg chg="delCm">
        <pc:chgData name="Bosch, Melina" userId="1df98f5d-497b-45a1-b57d-0fe0d6e8a065" providerId="ADAL" clId="{4388B4DB-5BFC-4168-BE4B-928297AEE2F2}" dt="2022-09-14T11:59:09.779" v="11"/>
        <pc:sldMkLst>
          <pc:docMk/>
          <pc:sldMk cId="2517330166" sldId="388"/>
        </pc:sldMkLst>
      </pc:sldChg>
      <pc:sldChg chg="modSp mod">
        <pc:chgData name="Bosch, Melina" userId="1df98f5d-497b-45a1-b57d-0fe0d6e8a065" providerId="ADAL" clId="{4388B4DB-5BFC-4168-BE4B-928297AEE2F2}" dt="2022-09-14T11:58:50.992" v="9" actId="20577"/>
        <pc:sldMkLst>
          <pc:docMk/>
          <pc:sldMk cId="870283381" sldId="390"/>
        </pc:sldMkLst>
        <pc:spChg chg="mod">
          <ac:chgData name="Bosch, Melina" userId="1df98f5d-497b-45a1-b57d-0fe0d6e8a065" providerId="ADAL" clId="{4388B4DB-5BFC-4168-BE4B-928297AEE2F2}" dt="2022-09-14T11:58:50.992" v="9" actId="20577"/>
          <ac:spMkLst>
            <pc:docMk/>
            <pc:sldMk cId="870283381" sldId="390"/>
            <ac:spMk id="42" creationId="{D977DE68-2375-42EC-971F-E132E6CB3FB9}"/>
          </ac:spMkLst>
        </pc:spChg>
      </pc:sldChg>
      <pc:sldChg chg="delCm">
        <pc:chgData name="Bosch, Melina" userId="1df98f5d-497b-45a1-b57d-0fe0d6e8a065" providerId="ADAL" clId="{4388B4DB-5BFC-4168-BE4B-928297AEE2F2}" dt="2022-09-14T11:59:49.269" v="12"/>
        <pc:sldMkLst>
          <pc:docMk/>
          <pc:sldMk cId="1663459744" sldId="1244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138C07A5-13EE-4843-AE70-BFE087DEBC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EBA71A-5FB5-41B8-8933-07BF635E49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16F53-FBB7-41E9-B2EE-CB41273DA908}" type="datetimeFigureOut">
              <a:rPr lang="de-DE" smtClean="0"/>
              <a:t>14.09.2022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B87F26C-7574-4C45-83CD-E9ECAC14338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192A71B-297E-4543-A619-8C7EF862B4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7F8F2-BF89-48AE-A67A-7EC472C7FE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5067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63A95-0E4B-49B7-914E-8F52BD6AE065}" type="datetimeFigureOut">
              <a:rPr lang="de-DE" smtClean="0"/>
              <a:t>14.09.2022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483E9-8735-4DAC-AAD3-4F20214BD2D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190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619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7175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07950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43510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7724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5340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4667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4722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5340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27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b="0" baseline="0"/>
              <a:t>Nochmal drüber schauen, mit </a:t>
            </a:r>
            <a:r>
              <a:rPr lang="de-DE" b="0" baseline="0" err="1"/>
              <a:t>partly</a:t>
            </a:r>
            <a:r>
              <a:rPr lang="de-DE" b="0" baseline="0"/>
              <a:t> ergänzen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E483E9-8735-4DAC-AAD3-4F20214BD2D3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57575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583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6661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0478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483E9-8735-4DAC-AAD3-4F20214BD2D3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5340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D2914C4F-D3BC-459D-8DC2-EF58818576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550" y="6561348"/>
            <a:ext cx="11772900" cy="180020"/>
          </a:xfrm>
        </p:spPr>
        <p:txBody>
          <a:bodyPr/>
          <a:lstStyle>
            <a:lvl1pPr marL="0" indent="0" algn="l">
              <a:buNone/>
              <a:defRPr sz="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Date | Author | Distribution List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2E5ED6C2-ADA8-4ED8-963D-60939AB6DF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E5A8481E-7BC4-4143-B50A-981F95950C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550" y="1285874"/>
            <a:ext cx="11772900" cy="5130801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FF9E6DB-0330-47C4-AC3A-9430F9464C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792" y="206251"/>
            <a:ext cx="1177657" cy="21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92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1495425"/>
            <a:ext cx="5664200" cy="4129819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95507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6712" y="1495425"/>
            <a:ext cx="3773487" cy="4129819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12099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(1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1800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AD9858B-151A-4E16-B5CD-F10A9A03C1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258348D0-8BA5-465F-A997-C681F9377F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09867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3763B802-5B51-4589-8798-A429A22BF2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09868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635C6268-2148-4321-A5F2-DA688028EE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87934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493D9817-A2B0-4534-9994-FAD9483C1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87935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2" name="Bildplatzhalter 6">
            <a:extLst>
              <a:ext uri="{FF2B5EF4-FFF2-40B4-BE49-F238E27FC236}">
                <a16:creationId xmlns:a16="http://schemas.microsoft.com/office/drawing/2014/main" id="{2291DE38-28A1-4783-9491-0EAA818F727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66001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BC897325-2955-4B64-8F62-37D977EFA1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66002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4" name="Bildplatzhalter 6">
            <a:extLst>
              <a:ext uri="{FF2B5EF4-FFF2-40B4-BE49-F238E27FC236}">
                <a16:creationId xmlns:a16="http://schemas.microsoft.com/office/drawing/2014/main" id="{AADC65E5-9137-4900-A99E-F95CB273AB2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44068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5" name="Textplatzhalter 4">
            <a:extLst>
              <a:ext uri="{FF2B5EF4-FFF2-40B4-BE49-F238E27FC236}">
                <a16:creationId xmlns:a16="http://schemas.microsoft.com/office/drawing/2014/main" id="{D2A1EF7E-BD5D-4376-B51C-0D6252419E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44069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6" name="Bildplatzhalter 6">
            <a:extLst>
              <a:ext uri="{FF2B5EF4-FFF2-40B4-BE49-F238E27FC236}">
                <a16:creationId xmlns:a16="http://schemas.microsoft.com/office/drawing/2014/main" id="{8BD88E6C-3AC7-483B-B91B-BA0B9945060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822135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10726FE4-A9DC-416D-9C43-E1D7ED0F9A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22136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Bildplatzhalter 6">
            <a:extLst>
              <a:ext uri="{FF2B5EF4-FFF2-40B4-BE49-F238E27FC236}">
                <a16:creationId xmlns:a16="http://schemas.microsoft.com/office/drawing/2014/main" id="{EA3B0A7D-180F-4CF3-B1D5-55B56AB262A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500200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9" name="Textplatzhalter 4">
            <a:extLst>
              <a:ext uri="{FF2B5EF4-FFF2-40B4-BE49-F238E27FC236}">
                <a16:creationId xmlns:a16="http://schemas.microsoft.com/office/drawing/2014/main" id="{83FFC226-B059-4E46-9CF7-5BAC123826C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500201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0" name="Bildplatzhalter 6">
            <a:extLst>
              <a:ext uri="{FF2B5EF4-FFF2-40B4-BE49-F238E27FC236}">
                <a16:creationId xmlns:a16="http://schemas.microsoft.com/office/drawing/2014/main" id="{41754C64-78C9-4B83-8009-68C2174CDD8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31800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1" name="Textplatzhalter 4">
            <a:extLst>
              <a:ext uri="{FF2B5EF4-FFF2-40B4-BE49-F238E27FC236}">
                <a16:creationId xmlns:a16="http://schemas.microsoft.com/office/drawing/2014/main" id="{70749036-B06B-4BC1-B130-93F455DFA3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1801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302CBABD-A674-4D97-B3D2-80B0033351C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2109867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3" name="Textplatzhalter 4">
            <a:extLst>
              <a:ext uri="{FF2B5EF4-FFF2-40B4-BE49-F238E27FC236}">
                <a16:creationId xmlns:a16="http://schemas.microsoft.com/office/drawing/2014/main" id="{4A29AFAD-2C6D-4460-AD9E-9532240C51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109868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Bildplatzhalter 6">
            <a:extLst>
              <a:ext uri="{FF2B5EF4-FFF2-40B4-BE49-F238E27FC236}">
                <a16:creationId xmlns:a16="http://schemas.microsoft.com/office/drawing/2014/main" id="{6948DE4C-F998-477A-9014-7C9C11DD370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787934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1097BCFF-BC86-49B6-BB85-96B23539F5D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787935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6" name="Bildplatzhalter 6">
            <a:extLst>
              <a:ext uri="{FF2B5EF4-FFF2-40B4-BE49-F238E27FC236}">
                <a16:creationId xmlns:a16="http://schemas.microsoft.com/office/drawing/2014/main" id="{1EE3B8B9-FF28-45EF-BC99-5CE9DEDC1D2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66001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7" name="Textplatzhalter 4">
            <a:extLst>
              <a:ext uri="{FF2B5EF4-FFF2-40B4-BE49-F238E27FC236}">
                <a16:creationId xmlns:a16="http://schemas.microsoft.com/office/drawing/2014/main" id="{D9BBFEFB-0D16-497A-9083-C9A890FB1C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66002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8" name="Bildplatzhalter 6">
            <a:extLst>
              <a:ext uri="{FF2B5EF4-FFF2-40B4-BE49-F238E27FC236}">
                <a16:creationId xmlns:a16="http://schemas.microsoft.com/office/drawing/2014/main" id="{79872A39-BD42-446F-AD15-ACC4EE623B1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144068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9" name="Textplatzhalter 4">
            <a:extLst>
              <a:ext uri="{FF2B5EF4-FFF2-40B4-BE49-F238E27FC236}">
                <a16:creationId xmlns:a16="http://schemas.microsoft.com/office/drawing/2014/main" id="{D933540A-1506-4F6D-A4D7-0815EED3CB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144069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B7BB0F27-4630-454C-979D-EF831CFC1779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822135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31" name="Textplatzhalter 4">
            <a:extLst>
              <a:ext uri="{FF2B5EF4-FFF2-40B4-BE49-F238E27FC236}">
                <a16:creationId xmlns:a16="http://schemas.microsoft.com/office/drawing/2014/main" id="{6678521F-187A-42D6-82CD-4238DA1D0F4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22136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2" name="Bildplatzhalter 6">
            <a:extLst>
              <a:ext uri="{FF2B5EF4-FFF2-40B4-BE49-F238E27FC236}">
                <a16:creationId xmlns:a16="http://schemas.microsoft.com/office/drawing/2014/main" id="{65EE8D6F-2727-43B2-9DF6-742E8AC98BEB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0500200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33" name="Textplatzhalter 4">
            <a:extLst>
              <a:ext uri="{FF2B5EF4-FFF2-40B4-BE49-F238E27FC236}">
                <a16:creationId xmlns:a16="http://schemas.microsoft.com/office/drawing/2014/main" id="{CBFDB57D-B14F-4058-980D-DED22F507C8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500201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2810504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(10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258348D0-8BA5-465F-A997-C681F9377F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67508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3763B802-5B51-4589-8798-A429A22BF2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67509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635C6268-2148-4321-A5F2-DA688028EE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75859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493D9817-A2B0-4534-9994-FAD9483C1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75860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2" name="Bildplatzhalter 6">
            <a:extLst>
              <a:ext uri="{FF2B5EF4-FFF2-40B4-BE49-F238E27FC236}">
                <a16:creationId xmlns:a16="http://schemas.microsoft.com/office/drawing/2014/main" id="{2291DE38-28A1-4783-9491-0EAA818F727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66001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BC897325-2955-4B64-8F62-37D977EFA1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66002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4" name="Bildplatzhalter 6">
            <a:extLst>
              <a:ext uri="{FF2B5EF4-FFF2-40B4-BE49-F238E27FC236}">
                <a16:creationId xmlns:a16="http://schemas.microsoft.com/office/drawing/2014/main" id="{AADC65E5-9137-4900-A99E-F95CB273AB2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92283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5" name="Textplatzhalter 4">
            <a:extLst>
              <a:ext uri="{FF2B5EF4-FFF2-40B4-BE49-F238E27FC236}">
                <a16:creationId xmlns:a16="http://schemas.microsoft.com/office/drawing/2014/main" id="{D2A1EF7E-BD5D-4376-B51C-0D6252419E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92284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6" name="Bildplatzhalter 6">
            <a:extLst>
              <a:ext uri="{FF2B5EF4-FFF2-40B4-BE49-F238E27FC236}">
                <a16:creationId xmlns:a16="http://schemas.microsoft.com/office/drawing/2014/main" id="{8BD88E6C-3AC7-483B-B91B-BA0B9945060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336499" y="4077072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10726FE4-A9DC-416D-9C43-E1D7ED0F9A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36500" y="5481030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302CBABD-A674-4D97-B3D2-80B0033351C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667508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3" name="Textplatzhalter 4">
            <a:extLst>
              <a:ext uri="{FF2B5EF4-FFF2-40B4-BE49-F238E27FC236}">
                <a16:creationId xmlns:a16="http://schemas.microsoft.com/office/drawing/2014/main" id="{4A29AFAD-2C6D-4460-AD9E-9532240C51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67509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Bildplatzhalter 6">
            <a:extLst>
              <a:ext uri="{FF2B5EF4-FFF2-40B4-BE49-F238E27FC236}">
                <a16:creationId xmlns:a16="http://schemas.microsoft.com/office/drawing/2014/main" id="{6948DE4C-F998-477A-9014-7C9C11DD370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575859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1097BCFF-BC86-49B6-BB85-96B23539F5D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75860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6" name="Bildplatzhalter 6">
            <a:extLst>
              <a:ext uri="{FF2B5EF4-FFF2-40B4-BE49-F238E27FC236}">
                <a16:creationId xmlns:a16="http://schemas.microsoft.com/office/drawing/2014/main" id="{1EE3B8B9-FF28-45EF-BC99-5CE9DEDC1D2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66001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7" name="Textplatzhalter 4">
            <a:extLst>
              <a:ext uri="{FF2B5EF4-FFF2-40B4-BE49-F238E27FC236}">
                <a16:creationId xmlns:a16="http://schemas.microsoft.com/office/drawing/2014/main" id="{D9BBFEFB-0D16-497A-9083-C9A890FB1C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66002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8" name="Bildplatzhalter 6">
            <a:extLst>
              <a:ext uri="{FF2B5EF4-FFF2-40B4-BE49-F238E27FC236}">
                <a16:creationId xmlns:a16="http://schemas.microsoft.com/office/drawing/2014/main" id="{79872A39-BD42-446F-AD15-ACC4EE623B1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392283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9" name="Textplatzhalter 4">
            <a:extLst>
              <a:ext uri="{FF2B5EF4-FFF2-40B4-BE49-F238E27FC236}">
                <a16:creationId xmlns:a16="http://schemas.microsoft.com/office/drawing/2014/main" id="{D933540A-1506-4F6D-A4D7-0815EED3CB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392284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B7BB0F27-4630-454C-979D-EF831CFC1779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336499" y="1980360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31" name="Textplatzhalter 4">
            <a:extLst>
              <a:ext uri="{FF2B5EF4-FFF2-40B4-BE49-F238E27FC236}">
                <a16:creationId xmlns:a16="http://schemas.microsoft.com/office/drawing/2014/main" id="{6678521F-187A-42D6-82CD-4238DA1D0F4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36500" y="3384318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599961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302CBABD-A674-4D97-B3D2-80B0033351C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2603612" y="2780928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3" name="Textplatzhalter 4">
            <a:extLst>
              <a:ext uri="{FF2B5EF4-FFF2-40B4-BE49-F238E27FC236}">
                <a16:creationId xmlns:a16="http://schemas.microsoft.com/office/drawing/2014/main" id="{4A29AFAD-2C6D-4460-AD9E-9532240C51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3613" y="4184886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Bildplatzhalter 6">
            <a:extLst>
              <a:ext uri="{FF2B5EF4-FFF2-40B4-BE49-F238E27FC236}">
                <a16:creationId xmlns:a16="http://schemas.microsoft.com/office/drawing/2014/main" id="{6948DE4C-F998-477A-9014-7C9C11DD370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4511963" y="2780928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1097BCFF-BC86-49B6-BB85-96B23539F5D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11964" y="4184886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6" name="Bildplatzhalter 6">
            <a:extLst>
              <a:ext uri="{FF2B5EF4-FFF2-40B4-BE49-F238E27FC236}">
                <a16:creationId xmlns:a16="http://schemas.microsoft.com/office/drawing/2014/main" id="{1EE3B8B9-FF28-45EF-BC99-5CE9DEDC1D2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6402105" y="2780928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7" name="Textplatzhalter 4">
            <a:extLst>
              <a:ext uri="{FF2B5EF4-FFF2-40B4-BE49-F238E27FC236}">
                <a16:creationId xmlns:a16="http://schemas.microsoft.com/office/drawing/2014/main" id="{D9BBFEFB-0D16-497A-9083-C9A890FB1C0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402106" y="4184886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8" name="Bildplatzhalter 6">
            <a:extLst>
              <a:ext uri="{FF2B5EF4-FFF2-40B4-BE49-F238E27FC236}">
                <a16:creationId xmlns:a16="http://schemas.microsoft.com/office/drawing/2014/main" id="{79872A39-BD42-446F-AD15-ACC4EE623B1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328387" y="2780928"/>
            <a:ext cx="1260000" cy="1260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29" name="Textplatzhalter 4">
            <a:extLst>
              <a:ext uri="{FF2B5EF4-FFF2-40B4-BE49-F238E27FC236}">
                <a16:creationId xmlns:a16="http://schemas.microsoft.com/office/drawing/2014/main" id="{D933540A-1506-4F6D-A4D7-0815EED3CB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28388" y="4184886"/>
            <a:ext cx="1260000" cy="540258"/>
          </a:xfrm>
        </p:spPr>
        <p:txBody>
          <a:bodyPr/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097872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550" y="620688"/>
            <a:ext cx="11772900" cy="6034111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FD098D0-9B97-4D26-8400-B0012D0E7B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32305" y="4509120"/>
            <a:ext cx="3024336" cy="1980220"/>
          </a:xfrm>
        </p:spPr>
        <p:txBody>
          <a:bodyPr/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18699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550" y="620688"/>
            <a:ext cx="11772900" cy="6034111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FD098D0-9B97-4D26-8400-B0012D0E7B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32305" y="4509120"/>
            <a:ext cx="3024336" cy="1980220"/>
          </a:xfrm>
        </p:spPr>
        <p:txBody>
          <a:bodyPr/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 </a:t>
            </a:r>
            <a:br>
              <a:rPr lang="en-US" noProof="0"/>
            </a:br>
            <a:r>
              <a:rPr lang="en-US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657548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D2914C4F-D3BC-459D-8DC2-EF58818576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550" y="6561348"/>
            <a:ext cx="11772900" cy="180020"/>
          </a:xfrm>
        </p:spPr>
        <p:txBody>
          <a:bodyPr/>
          <a:lstStyle>
            <a:lvl1pPr marL="0" indent="0" algn="l">
              <a:buNone/>
              <a:defRPr sz="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Date | Author | Distribution List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2E5ED6C2-ADA8-4ED8-963D-60939AB6DF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E5A8481E-7BC4-4143-B50A-981F95950C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550" y="1285875"/>
            <a:ext cx="11772900" cy="4735414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5655F36-535D-4CA8-AF40-A58C4EE71E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792" y="206251"/>
            <a:ext cx="1177657" cy="21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906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94CDE9-0FB1-4BEB-994A-40FA038611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C99C8A-48FA-4B54-9E0C-98252AEC265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447932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94CDE9-0FB1-4BEB-994A-40FA038611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C99C8A-48FA-4B54-9E0C-98252AEC26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800" y="1495425"/>
            <a:ext cx="5484180" cy="4921250"/>
          </a:xfrm>
        </p:spPr>
        <p:txBody>
          <a:bodyPr/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80409E3D-C723-42D0-A12E-E7E2A926957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76021" y="1495425"/>
            <a:ext cx="5484180" cy="4921250"/>
          </a:xfrm>
        </p:spPr>
        <p:txBody>
          <a:bodyPr/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339752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Picture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94CDE9-0FB1-4BEB-994A-40FA038611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C99C8A-48FA-4B54-9E0C-98252AEC26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800" y="1495425"/>
            <a:ext cx="5484180" cy="4921250"/>
          </a:xfrm>
        </p:spPr>
        <p:txBody>
          <a:bodyPr/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  <p:sp>
        <p:nvSpPr>
          <p:cNvPr id="4" name="Bildplatzhalter 6">
            <a:extLst>
              <a:ext uri="{FF2B5EF4-FFF2-40B4-BE49-F238E27FC236}">
                <a16:creationId xmlns:a16="http://schemas.microsoft.com/office/drawing/2014/main" id="{7CAACC60-2BE4-42AB-9A25-5B4FF3ABD0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1495425"/>
            <a:ext cx="5664200" cy="4129819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521634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Picture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94CDE9-0FB1-4BEB-994A-40FA038611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C99C8A-48FA-4B54-9E0C-98252AEC26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800" y="1495425"/>
            <a:ext cx="7392392" cy="4921250"/>
          </a:xfrm>
        </p:spPr>
        <p:txBody>
          <a:bodyPr/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  <p:sp>
        <p:nvSpPr>
          <p:cNvPr id="4" name="Bildplatzhalter 6">
            <a:extLst>
              <a:ext uri="{FF2B5EF4-FFF2-40B4-BE49-F238E27FC236}">
                <a16:creationId xmlns:a16="http://schemas.microsoft.com/office/drawing/2014/main" id="{7CAACC60-2BE4-42AB-9A25-5B4FF3ABD0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6712" y="1495425"/>
            <a:ext cx="3773487" cy="4129819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84798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877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6813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(X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A4849-7502-4E70-9321-8B1BBD624B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Headline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16A559-4343-4F1D-825D-4508B17FB4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550" y="1285874"/>
            <a:ext cx="11772900" cy="5368925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62595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EA6E44CF-0502-4D27-A995-E35A8E72EA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16187025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9" imgW="290" imgH="286" progId="TCLayout.ActiveDocument.1">
                  <p:embed/>
                </p:oleObj>
              </mc:Choice>
              <mc:Fallback>
                <p:oleObj name="think-cell Folie" r:id="rId19" imgW="290" imgH="286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EA6E44CF-0502-4D27-A995-E35A8E72EA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hteck 12">
            <a:extLst>
              <a:ext uri="{FF2B5EF4-FFF2-40B4-BE49-F238E27FC236}">
                <a16:creationId xmlns:a16="http://schemas.microsoft.com/office/drawing/2014/main" id="{5CF66BA6-1E19-41E8-B1BB-C36AE570329F}"/>
              </a:ext>
            </a:extLst>
          </p:cNvPr>
          <p:cNvSpPr/>
          <p:nvPr/>
        </p:nvSpPr>
        <p:spPr>
          <a:xfrm>
            <a:off x="209550" y="1285876"/>
            <a:ext cx="11772900" cy="53689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3AB3CA2-F5A2-43BF-9428-D6E084D2A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203200"/>
            <a:ext cx="9666288" cy="8794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noProof="0"/>
              <a:t>Headline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85F425-9F12-4A79-B9B9-ACAAFD419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00" y="1495425"/>
            <a:ext cx="11328400" cy="4921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/>
              <a:t>Text</a:t>
            </a:r>
          </a:p>
          <a:p>
            <a:pPr lvl="1"/>
            <a:r>
              <a:rPr lang="en-US" noProof="0"/>
              <a:t>Text</a:t>
            </a:r>
          </a:p>
          <a:p>
            <a:pPr lvl="2"/>
            <a:r>
              <a:rPr lang="en-US" noProof="0"/>
              <a:t>Text</a:t>
            </a:r>
          </a:p>
          <a:p>
            <a:pPr lvl="3"/>
            <a:r>
              <a:rPr lang="en-US" noProof="0"/>
              <a:t>Text</a:t>
            </a:r>
          </a:p>
          <a:p>
            <a:pPr lvl="4"/>
            <a:r>
              <a:rPr lang="en-US" noProof="0"/>
              <a:t>Text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1E74701-FDCD-4D4E-9D53-D8A3F4D369A4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792" y="206251"/>
            <a:ext cx="1177657" cy="213385"/>
          </a:xfrm>
          <a:prstGeom prst="rect">
            <a:avLst/>
          </a:prstGeom>
        </p:spPr>
      </p:pic>
      <p:sp>
        <p:nvSpPr>
          <p:cNvPr id="6" name="Textplatzhalter 4">
            <a:extLst>
              <a:ext uri="{FF2B5EF4-FFF2-40B4-BE49-F238E27FC236}">
                <a16:creationId xmlns:a16="http://schemas.microsoft.com/office/drawing/2014/main" id="{594DAE52-7B60-42E4-B144-52F7BFF8E77F}"/>
              </a:ext>
            </a:extLst>
          </p:cNvPr>
          <p:cNvSpPr txBox="1">
            <a:spLocks/>
          </p:cNvSpPr>
          <p:nvPr/>
        </p:nvSpPr>
        <p:spPr>
          <a:xfrm>
            <a:off x="11714683" y="965028"/>
            <a:ext cx="264496" cy="1384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00" kern="1200">
                <a:solidFill>
                  <a:srgbClr val="5757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D392F7E-1E42-4DD9-9E48-0C8A6BA27906}" type="slidenum">
              <a:rPr lang="de-DE" b="1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9247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0" r:id="rId3"/>
    <p:sldLayoutId id="2147483667" r:id="rId4"/>
    <p:sldLayoutId id="2147483662" r:id="rId5"/>
    <p:sldLayoutId id="2147483663" r:id="rId6"/>
    <p:sldLayoutId id="2147483654" r:id="rId7"/>
    <p:sldLayoutId id="2147483655" r:id="rId8"/>
    <p:sldLayoutId id="2147483656" r:id="rId9"/>
    <p:sldLayoutId id="2147483660" r:id="rId10"/>
    <p:sldLayoutId id="2147483661" r:id="rId11"/>
    <p:sldLayoutId id="2147483664" r:id="rId12"/>
    <p:sldLayoutId id="2147483668" r:id="rId13"/>
    <p:sldLayoutId id="2147483669" r:id="rId14"/>
    <p:sldLayoutId id="2147483658" r:id="rId15"/>
    <p:sldLayoutId id="2147483659" r:id="rId16"/>
  </p:sldLayoutIdLst>
  <p:hf hdr="0" ftr="0" dt="0"/>
  <p:txStyles>
    <p:titleStyle>
      <a:lvl1pPr algn="l" defTabSz="914400" rtl="0" eaLnBrk="1" latinLnBrk="0" hangingPunct="1">
        <a:lnSpc>
          <a:spcPts val="248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18415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778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778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95350" indent="-1778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10" userDrawn="1">
          <p15:clr>
            <a:srgbClr val="F26B43"/>
          </p15:clr>
        </p15:guide>
        <p15:guide id="2" orient="horz" pos="942" userDrawn="1">
          <p15:clr>
            <a:srgbClr val="F26B43"/>
          </p15:clr>
        </p15:guide>
        <p15:guide id="3" orient="horz" pos="4192" userDrawn="1">
          <p15:clr>
            <a:srgbClr val="F26B43"/>
          </p15:clr>
        </p15:guide>
        <p15:guide id="4" pos="3840" userDrawn="1">
          <p15:clr>
            <a:srgbClr val="F26B43"/>
          </p15:clr>
        </p15:guide>
        <p15:guide id="5" pos="2649" userDrawn="1">
          <p15:clr>
            <a:srgbClr val="F26B43"/>
          </p15:clr>
        </p15:guide>
        <p15:guide id="6" pos="1459" userDrawn="1">
          <p15:clr>
            <a:srgbClr val="F26B43"/>
          </p15:clr>
        </p15:guide>
        <p15:guide id="7" pos="272" userDrawn="1">
          <p15:clr>
            <a:srgbClr val="F26B43"/>
          </p15:clr>
        </p15:guide>
        <p15:guide id="8" pos="132" userDrawn="1">
          <p15:clr>
            <a:srgbClr val="F26B43"/>
          </p15:clr>
        </p15:guide>
        <p15:guide id="9" pos="7548" userDrawn="1">
          <p15:clr>
            <a:srgbClr val="F26B43"/>
          </p15:clr>
        </p15:guide>
        <p15:guide id="10" orient="horz" pos="126" userDrawn="1">
          <p15:clr>
            <a:srgbClr val="F26B43"/>
          </p15:clr>
        </p15:guide>
        <p15:guide id="11" pos="5031" userDrawn="1">
          <p15:clr>
            <a:srgbClr val="F26B43"/>
          </p15:clr>
        </p15:guide>
        <p15:guide id="12" pos="6221" userDrawn="1">
          <p15:clr>
            <a:srgbClr val="F26B43"/>
          </p15:clr>
        </p15:guide>
        <p15:guide id="13" pos="7408" userDrawn="1">
          <p15:clr>
            <a:srgbClr val="F26B43"/>
          </p15:clr>
        </p15:guide>
        <p15:guide id="14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1.wdp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1.emf"/><Relationship Id="rId1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11.pn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1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6" Type="http://schemas.openxmlformats.org/officeDocument/2006/relationships/image" Target="../media/image1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6" Type="http://schemas.openxmlformats.org/officeDocument/2006/relationships/image" Target="../media/image2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6" Type="http://schemas.openxmlformats.org/officeDocument/2006/relationships/image" Target="../media/image19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6" Type="http://schemas.openxmlformats.org/officeDocument/2006/relationships/image" Target="../media/image28.jpeg"/><Relationship Id="rId11" Type="http://schemas.microsoft.com/office/2007/relationships/hdphoto" Target="../media/hdphoto1.wdp"/><Relationship Id="rId5" Type="http://schemas.openxmlformats.org/officeDocument/2006/relationships/image" Target="../media/image1.emf"/><Relationship Id="rId10" Type="http://schemas.openxmlformats.org/officeDocument/2006/relationships/image" Target="../media/image14.png"/><Relationship Id="rId4" Type="http://schemas.openxmlformats.org/officeDocument/2006/relationships/oleObject" Target="../embeddings/oleObject8.bin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1F17A8C5-3B66-4186-A738-341DC338E9A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067977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90" imgH="286" progId="TCLayout.ActiveDocument.1">
                  <p:embed/>
                </p:oleObj>
              </mc:Choice>
              <mc:Fallback>
                <p:oleObj name="think-cell Folie" r:id="rId3" imgW="290" imgH="286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1F17A8C5-3B66-4186-A738-341DC338E9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Untertitel 1">
            <a:extLst>
              <a:ext uri="{FF2B5EF4-FFF2-40B4-BE49-F238E27FC236}">
                <a16:creationId xmlns:a16="http://schemas.microsoft.com/office/drawing/2014/main" id="{95B23B64-6355-4E1A-AA49-DA513E0A10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922338"/>
            <a:r>
              <a:rPr lang="en-US"/>
              <a:t>2022/08/31 |  JELS | PRODUCT PRESENTATION | SILGRANIT Cleaning Set | EN</a:t>
            </a:r>
          </a:p>
          <a:p>
            <a:endParaRPr lang="en-US"/>
          </a:p>
          <a:p>
            <a:endParaRPr lang="en-US" noProof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AE179D1-1EFC-45C8-B271-A3E670E98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>
                <a:solidFill>
                  <a:srgbClr val="333399"/>
                </a:solidFill>
              </a:rPr>
              <a:t>BLANCO SILGRANIT Cleaning Set</a:t>
            </a:r>
            <a:br>
              <a:rPr lang="en-US">
                <a:solidFill>
                  <a:srgbClr val="333399"/>
                </a:solidFill>
              </a:rPr>
            </a:br>
            <a:r>
              <a:rPr lang="en-US">
                <a:solidFill>
                  <a:srgbClr val="333399"/>
                </a:solidFill>
              </a:rPr>
              <a:t>Novelty presentation</a:t>
            </a:r>
            <a:endParaRPr lang="en-US" noProof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80EA77BA-081F-444C-A0B9-52926A936A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Bildplatzhalter 11" descr="Ein Bild, das drinnen, Möbel, Kamin enthält.&#10;&#10;Automatisch generierte Beschreibung">
            <a:extLst>
              <a:ext uri="{FF2B5EF4-FFF2-40B4-BE49-F238E27FC236}">
                <a16:creationId xmlns:a16="http://schemas.microsoft.com/office/drawing/2014/main" id="{A3445F0C-060D-4B58-9429-00949B5C37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7" b="10757"/>
          <a:stretch>
            <a:fillRect/>
          </a:stretch>
        </p:blipFill>
        <p:spPr>
          <a:xfrm>
            <a:off x="209550" y="1285875"/>
            <a:ext cx="11772900" cy="473541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82BA8C56-15C6-4052-8713-F45291D7DF0C}"/>
              </a:ext>
            </a:extLst>
          </p:cNvPr>
          <p:cNvGrpSpPr/>
          <p:nvPr/>
        </p:nvGrpSpPr>
        <p:grpSpPr>
          <a:xfrm>
            <a:off x="5591944" y="2581571"/>
            <a:ext cx="1859752" cy="4018452"/>
            <a:chOff x="9900448" y="2581571"/>
            <a:chExt cx="1859752" cy="4018452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CEFA6089-089F-4714-9E7B-45C17CFBAD3D}"/>
                </a:ext>
              </a:extLst>
            </p:cNvPr>
            <p:cNvSpPr/>
            <p:nvPr/>
          </p:nvSpPr>
          <p:spPr>
            <a:xfrm>
              <a:off x="9900448" y="2581571"/>
              <a:ext cx="1859752" cy="3719217"/>
            </a:xfrm>
            <a:prstGeom prst="rect">
              <a:avLst/>
            </a:prstGeom>
            <a:noFill/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03352C08-0212-42E2-B9F2-D4D72C8C3A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39921" y="6202164"/>
              <a:ext cx="1380806" cy="3978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7976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Thank</a:t>
            </a:r>
            <a:r>
              <a:rPr lang="de-DE"/>
              <a:t> </a:t>
            </a:r>
            <a:r>
              <a:rPr lang="de-DE" err="1"/>
              <a:t>You</a:t>
            </a:r>
            <a:r>
              <a:rPr lang="de-DE"/>
              <a:t>.</a:t>
            </a:r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4" b="15687"/>
          <a:stretch/>
        </p:blipFill>
        <p:spPr>
          <a:xfrm>
            <a:off x="209550" y="1700808"/>
            <a:ext cx="11772900" cy="4776717"/>
          </a:xfrm>
        </p:spPr>
      </p:pic>
      <p:sp>
        <p:nvSpPr>
          <p:cNvPr id="6" name="Textplatzhalter 6">
            <a:extLst>
              <a:ext uri="{FF2B5EF4-FFF2-40B4-BE49-F238E27FC236}">
                <a16:creationId xmlns:a16="http://schemas.microsoft.com/office/drawing/2014/main" id="{818F0BA5-0FA7-483A-BA27-3C46CBBCC8CE}"/>
              </a:ext>
            </a:extLst>
          </p:cNvPr>
          <p:cNvSpPr txBox="1">
            <a:spLocks/>
          </p:cNvSpPr>
          <p:nvPr/>
        </p:nvSpPr>
        <p:spPr>
          <a:xfrm>
            <a:off x="365297" y="3645024"/>
            <a:ext cx="3024336" cy="1980220"/>
          </a:xfrm>
          <a:prstGeom prst="rect">
            <a:avLst/>
          </a:prstGeom>
        </p:spPr>
        <p:txBody>
          <a:bodyPr/>
          <a:lstStyle>
            <a:lvl1pPr marL="177800" indent="-177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41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77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7550" indent="-177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50" indent="-177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spcBef>
                <a:spcPts val="0"/>
              </a:spcBef>
              <a:buNone/>
            </a:pPr>
            <a:r>
              <a:rPr lang="en-US" sz="4000" b="1">
                <a:solidFill>
                  <a:schemeClr val="bg1"/>
                </a:solidFill>
              </a:rPr>
              <a:t>WHERE</a:t>
            </a:r>
          </a:p>
          <a:p>
            <a:pPr marL="0" indent="0">
              <a:lnSpc>
                <a:spcPts val="4000"/>
              </a:lnSpc>
              <a:spcBef>
                <a:spcPts val="0"/>
              </a:spcBef>
              <a:buNone/>
            </a:pPr>
            <a:r>
              <a:rPr lang="en-US" sz="4000" b="1">
                <a:solidFill>
                  <a:schemeClr val="bg1"/>
                </a:solidFill>
              </a:rPr>
              <a:t>LIFE TAKES</a:t>
            </a:r>
          </a:p>
          <a:p>
            <a:pPr marL="0" indent="0">
              <a:lnSpc>
                <a:spcPts val="4000"/>
              </a:lnSpc>
              <a:spcBef>
                <a:spcPts val="0"/>
              </a:spcBef>
              <a:buNone/>
            </a:pPr>
            <a:r>
              <a:rPr lang="en-US" sz="4000" b="1">
                <a:solidFill>
                  <a:schemeClr val="bg1"/>
                </a:solidFill>
              </a:rPr>
              <a:t>PLACE.</a:t>
            </a:r>
          </a:p>
          <a:p>
            <a:pPr marL="0" indent="0">
              <a:lnSpc>
                <a:spcPts val="4000"/>
              </a:lnSpc>
              <a:spcBef>
                <a:spcPts val="0"/>
              </a:spcBef>
              <a:buNone/>
            </a:pPr>
            <a:r>
              <a:rPr lang="en-US" sz="4000" b="1">
                <a:solidFill>
                  <a:schemeClr val="bg1"/>
                </a:solidFill>
              </a:rPr>
              <a:t>EVERYDAY.</a:t>
            </a:r>
          </a:p>
        </p:txBody>
      </p:sp>
      <p:sp>
        <p:nvSpPr>
          <p:cNvPr id="11" name="Untertitel 1">
            <a:extLst>
              <a:ext uri="{FF2B5EF4-FFF2-40B4-BE49-F238E27FC236}">
                <a16:creationId xmlns:a16="http://schemas.microsoft.com/office/drawing/2014/main" id="{A3D5A027-15F7-47F4-9E16-AF4649421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550" y="6561138"/>
            <a:ext cx="11772900" cy="180975"/>
          </a:xfrm>
        </p:spPr>
        <p:txBody>
          <a:bodyPr/>
          <a:lstStyle/>
          <a:p>
            <a:pPr defTabSz="922338"/>
            <a:r>
              <a:rPr lang="en-US"/>
              <a:t>2022/08/31 |  JELS | PRODUCT PRESENTATION | SILGRANIT Cleaning Set | EN</a:t>
            </a:r>
          </a:p>
          <a:p>
            <a:endParaRPr lang="en-US"/>
          </a:p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23483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DailyClean</a:t>
            </a:r>
            <a:r>
              <a:rPr lang="en-US"/>
              <a:t>+</a:t>
            </a:r>
            <a:br>
              <a:rPr lang="en-US"/>
            </a:br>
            <a:r>
              <a:rPr lang="en-US"/>
              <a:t>The Professional </a:t>
            </a:r>
            <a:r>
              <a:rPr lang="en-US" err="1"/>
              <a:t>Limescale</a:t>
            </a:r>
            <a:r>
              <a:rPr lang="en-US"/>
              <a:t> Remover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072403"/>
              </p:ext>
            </p:extLst>
          </p:nvPr>
        </p:nvGraphicFramePr>
        <p:xfrm>
          <a:off x="431800" y="1495425"/>
          <a:ext cx="5664196" cy="4921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47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9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011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 noProof="0"/>
                        <a:t>Surface</a:t>
                      </a:r>
                      <a:endParaRPr lang="en-US" sz="1600" b="1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noProof="0"/>
                        <a:t>All BLANCO sinks and mixer taps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389">
                <a:tc>
                  <a:txBody>
                    <a:bodyPr/>
                    <a:lstStyle/>
                    <a:p>
                      <a:r>
                        <a:rPr lang="en-US" sz="1600" b="1" noProof="0"/>
                        <a:t>Effect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noProof="0"/>
                        <a:t>Removes</a:t>
                      </a:r>
                      <a:r>
                        <a:rPr lang="en-US" sz="1600" baseline="0" noProof="0"/>
                        <a:t> stubborn limescale stains</a:t>
                      </a:r>
                      <a:endParaRPr lang="en-US" sz="1600" noProof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3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/>
                        <a:t>Size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/>
                        <a:t>150 ml</a:t>
                      </a:r>
                      <a:r>
                        <a:rPr lang="en-US" sz="1600" baseline="0" noProof="0"/>
                        <a:t> </a:t>
                      </a:r>
                      <a:r>
                        <a:rPr lang="en-US" sz="1600" u="none" noProof="0"/>
                        <a:t>spray bottle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noProof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9136">
                <a:tc>
                  <a:txBody>
                    <a:bodyPr/>
                    <a:lstStyle/>
                    <a:p>
                      <a:r>
                        <a:rPr lang="en-US" sz="1600" b="1" noProof="0"/>
                        <a:t>Cloth/Sponge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noProof="0"/>
                        <a:t>Microfiber cloth</a:t>
                      </a:r>
                    </a:p>
                    <a:p>
                      <a:endParaRPr lang="en-US" sz="700" noProof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15226">
                <a:tc>
                  <a:txBody>
                    <a:bodyPr/>
                    <a:lstStyle/>
                    <a:p>
                      <a:r>
                        <a:rPr lang="en-US" sz="1600" b="1" i="0" noProof="0"/>
                        <a:t>Use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600" i="0" noProof="0"/>
                        <a:t>Simply spray it on</a:t>
                      </a:r>
                      <a:r>
                        <a:rPr lang="en-US" sz="1600" i="0" baseline="0" noProof="0"/>
                        <a:t>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600" i="0" baseline="0" noProof="0"/>
                        <a:t>leave it to take effect and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600" i="0" baseline="0" noProof="0"/>
                        <a:t>wipe it off with a microfiber cloth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" t="11845" r="3067" b="1376"/>
          <a:stretch/>
        </p:blipFill>
        <p:spPr>
          <a:xfrm>
            <a:off x="7727726" y="4185328"/>
            <a:ext cx="2400722" cy="21960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" t="7845" r="-292" b="683"/>
          <a:stretch/>
        </p:blipFill>
        <p:spPr>
          <a:xfrm>
            <a:off x="9167189" y="1665048"/>
            <a:ext cx="2400723" cy="21960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7" t="4236" r="657" b="4291"/>
          <a:stretch/>
        </p:blipFill>
        <p:spPr>
          <a:xfrm>
            <a:off x="6143549" y="1665048"/>
            <a:ext cx="2400723" cy="21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30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DeepClean</a:t>
            </a:r>
            <a:r>
              <a:rPr lang="en-US"/>
              <a:t> Stainless Steel</a:t>
            </a:r>
            <a:br>
              <a:rPr lang="en-US"/>
            </a:br>
            <a:r>
              <a:rPr lang="en-US"/>
              <a:t>For stubborn Dirt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898766"/>
              </p:ext>
            </p:extLst>
          </p:nvPr>
        </p:nvGraphicFramePr>
        <p:xfrm>
          <a:off x="431800" y="1495425"/>
          <a:ext cx="5540231" cy="4617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82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 b="1" noProof="0"/>
                        <a:t>Surface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noProof="0"/>
                        <a:t>Stainless steel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700" noProof="0"/>
                    </a:p>
                  </a:txBody>
                  <a:tcPr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1" noProof="0"/>
                        <a:t>Effect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Removes small scratches,</a:t>
                      </a:r>
                      <a:r>
                        <a:rPr lang="en-US" sz="16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extraneous rust and stains</a:t>
                      </a:r>
                      <a:endParaRPr lang="en-US" sz="16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Allows water to run off, prevents fingermarks and dirt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endParaRPr lang="en-US" sz="7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/>
                        <a:t>Size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 ml metal tube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endParaRPr lang="en-US" sz="7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1" noProof="0"/>
                        <a:t>Cloth/Sponge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Microfiber</a:t>
                      </a:r>
                      <a:r>
                        <a:rPr lang="en-US" sz="16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clot</a:t>
                      </a: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h, </a:t>
                      </a:r>
                      <a:r>
                        <a:rPr lang="en-US" sz="1600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Spontex</a:t>
                      </a: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Sponge green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endParaRPr lang="en-US" sz="7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1" noProof="0"/>
                        <a:t>Not suitable for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Durinox</a:t>
                      </a: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natural finish, linen,</a:t>
                      </a:r>
                      <a:r>
                        <a:rPr lang="en-US" sz="16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chrome-plated surfaces and mixer taps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endParaRPr lang="en-US" sz="7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noProof="0"/>
                        <a:t>Use</a:t>
                      </a:r>
                    </a:p>
                    <a:p>
                      <a:endParaRPr lang="en-US" sz="1600" b="1" i="0" noProof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600" i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Apply it with a sponge,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600" i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polish in the brushing direction and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600" i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clean</a:t>
                      </a:r>
                      <a:r>
                        <a:rPr lang="en-US" sz="1600" i="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it with water</a:t>
                      </a:r>
                      <a:endParaRPr lang="en-US" sz="1600" i="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3" r="-1"/>
          <a:stretch/>
        </p:blipFill>
        <p:spPr>
          <a:xfrm>
            <a:off x="9120336" y="1593040"/>
            <a:ext cx="2602547" cy="21960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6" t="-825" r="11862" b="410"/>
          <a:stretch/>
        </p:blipFill>
        <p:spPr>
          <a:xfrm>
            <a:off x="7710057" y="4112164"/>
            <a:ext cx="2562407" cy="2196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1" r="12106"/>
          <a:stretch/>
        </p:blipFill>
        <p:spPr>
          <a:xfrm>
            <a:off x="6125880" y="1593040"/>
            <a:ext cx="2562408" cy="21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939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DeepClean</a:t>
            </a:r>
            <a:r>
              <a:rPr lang="en-US"/>
              <a:t> Ceramic</a:t>
            </a:r>
            <a:br>
              <a:rPr lang="en-US"/>
            </a:br>
            <a:r>
              <a:rPr lang="en-US"/>
              <a:t>For Maximum Value Preservation of Ceramic Sinks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125991"/>
              </p:ext>
            </p:extLst>
          </p:nvPr>
        </p:nvGraphicFramePr>
        <p:xfrm>
          <a:off x="407368" y="1495425"/>
          <a:ext cx="5682861" cy="4817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2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5656">
                <a:tc>
                  <a:txBody>
                    <a:bodyPr/>
                    <a:lstStyle/>
                    <a:p>
                      <a:r>
                        <a:rPr lang="en-US" sz="1600" b="1" noProof="0"/>
                        <a:t>Surface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noProof="0"/>
                        <a:t>Ceramic</a:t>
                      </a:r>
                    </a:p>
                    <a:p>
                      <a:endParaRPr lang="en-US" sz="700" noProof="0"/>
                    </a:p>
                  </a:txBody>
                  <a:tcPr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0302">
                <a:tc>
                  <a:txBody>
                    <a:bodyPr/>
                    <a:lstStyle/>
                    <a:p>
                      <a:r>
                        <a:rPr lang="en-US" sz="1600" b="1" noProof="0"/>
                        <a:t>Effect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Dissolves</a:t>
                      </a:r>
                      <a:r>
                        <a:rPr lang="en-US" sz="16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grease, limescale blemishes and metal abrasion</a:t>
                      </a:r>
                      <a:endParaRPr lang="en-US" sz="16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Polishes and preserves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endParaRPr lang="en-US" sz="7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6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/>
                        <a:t>Size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200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 g powder dispenser</a:t>
                      </a:r>
                    </a:p>
                    <a:p>
                      <a:pPr marL="0" indent="-342000" algn="l" defTabSz="914400" rtl="0" eaLnBrk="1" latinLnBrk="0" hangingPunct="1">
                        <a:spcAft>
                          <a:spcPts val="600"/>
                        </a:spcAft>
                      </a:pPr>
                      <a:endParaRPr lang="en-US" sz="7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656">
                <a:tc>
                  <a:txBody>
                    <a:bodyPr/>
                    <a:lstStyle/>
                    <a:p>
                      <a:r>
                        <a:rPr lang="en-US" sz="1600" b="1" noProof="0"/>
                        <a:t>Cloth/Sponge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Microfiber</a:t>
                      </a:r>
                      <a:r>
                        <a:rPr lang="en-US" sz="16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cloth</a:t>
                      </a: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Spontex</a:t>
                      </a: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Sponge blue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endParaRPr lang="en-US" sz="7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1110">
                <a:tc>
                  <a:txBody>
                    <a:bodyPr/>
                    <a:lstStyle/>
                    <a:p>
                      <a:r>
                        <a:rPr lang="en-US" sz="1600" b="1" u="sng" noProof="0"/>
                        <a:t>Also</a:t>
                      </a:r>
                      <a:r>
                        <a:rPr lang="en-US" sz="1600" b="1" u="none" baseline="0" noProof="0"/>
                        <a:t> </a:t>
                      </a:r>
                      <a:r>
                        <a:rPr lang="en-US" sz="1600" b="1" baseline="0" noProof="0"/>
                        <a:t>suitable </a:t>
                      </a:r>
                      <a:r>
                        <a:rPr lang="en-US" sz="1600" b="1" u="none" baseline="0" noProof="0"/>
                        <a:t>for</a:t>
                      </a:r>
                      <a:endParaRPr lang="en-US" sz="1600" b="1" u="none" noProof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Stainless steel sinks in a natural finish or linen, plus</a:t>
                      </a:r>
                      <a:r>
                        <a:rPr lang="en-US" sz="16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ceramic cooktops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endParaRPr lang="en-US" sz="7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23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noProof="0"/>
                        <a:t>Use</a:t>
                      </a:r>
                    </a:p>
                    <a:p>
                      <a:endParaRPr lang="en-US" sz="1600" b="1" i="0" noProof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600" i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Spread powder on the sink,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600" i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work </a:t>
                      </a:r>
                      <a:r>
                        <a:rPr lang="en-US" sz="1600" i="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 into the surface with a damp sponge and</a:t>
                      </a:r>
                      <a:endParaRPr lang="en-US" sz="1600" i="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600" i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clean it with a </a:t>
                      </a:r>
                      <a:r>
                        <a:rPr lang="en-US" sz="1600" i="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cloth</a:t>
                      </a:r>
                      <a:endParaRPr lang="en-US" sz="1600" i="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3" t="271" r="8586" b="-271"/>
          <a:stretch/>
        </p:blipFill>
        <p:spPr>
          <a:xfrm>
            <a:off x="9083793" y="1593040"/>
            <a:ext cx="2544959" cy="21960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112" r="10854" b="-433"/>
          <a:stretch/>
        </p:blipFill>
        <p:spPr>
          <a:xfrm>
            <a:off x="7769545" y="4185328"/>
            <a:ext cx="2502919" cy="2196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98" b="319"/>
          <a:stretch/>
        </p:blipFill>
        <p:spPr>
          <a:xfrm>
            <a:off x="6180372" y="1593040"/>
            <a:ext cx="2507916" cy="21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68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isch, drinnen, Person, Gefäß enthält.&#10;&#10;Automatisch generierte Beschreibung">
            <a:extLst>
              <a:ext uri="{FF2B5EF4-FFF2-40B4-BE49-F238E27FC236}">
                <a16:creationId xmlns:a16="http://schemas.microsoft.com/office/drawing/2014/main" id="{300CFE9F-12AA-4BE5-AD38-3CC81EC462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11" b="29619"/>
          <a:stretch/>
        </p:blipFill>
        <p:spPr>
          <a:xfrm>
            <a:off x="7680177" y="1495425"/>
            <a:ext cx="3527424" cy="237172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FE59122D-69CB-404C-B895-58E9237E83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4" t="3791" b="2818"/>
          <a:stretch/>
        </p:blipFill>
        <p:spPr>
          <a:xfrm>
            <a:off x="7680176" y="4044950"/>
            <a:ext cx="3527425" cy="2371725"/>
          </a:xfrm>
          <a:prstGeom prst="rect">
            <a:avLst/>
          </a:prstGeom>
        </p:spPr>
      </p:pic>
      <p:pic>
        <p:nvPicPr>
          <p:cNvPr id="3" name="Grafik 2" descr="Ein Bild, das drinnen, Wand, Zähler, Tisch enthält.&#10;&#10;Automatisch generierte Beschreibung">
            <a:extLst>
              <a:ext uri="{FF2B5EF4-FFF2-40B4-BE49-F238E27FC236}">
                <a16:creationId xmlns:a16="http://schemas.microsoft.com/office/drawing/2014/main" id="{C1530010-1966-4123-9C1E-02CBBFA466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18" y="1495425"/>
            <a:ext cx="6986588" cy="4921250"/>
          </a:xfrm>
          <a:prstGeom prst="rect">
            <a:avLst/>
          </a:prstGeom>
        </p:spPr>
      </p:pic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209550" y="203200"/>
            <a:ext cx="9666288" cy="879478"/>
          </a:xfrm>
        </p:spPr>
        <p:txBody>
          <a:bodyPr anchor="ctr">
            <a:normAutofit/>
          </a:bodyPr>
          <a:lstStyle/>
          <a:p>
            <a:r>
              <a:rPr lang="en-US"/>
              <a:t>Professional cleaning products</a:t>
            </a:r>
            <a:br>
              <a:rPr lang="en-US"/>
            </a:br>
            <a:r>
              <a:rPr lang="en-US"/>
              <a:t>BLANCO CARE – Perfect care made easy</a:t>
            </a:r>
          </a:p>
        </p:txBody>
      </p:sp>
    </p:spTree>
    <p:extLst>
      <p:ext uri="{BB962C8B-B14F-4D97-AF65-F5344CB8AC3E}">
        <p14:creationId xmlns:p14="http://schemas.microsoft.com/office/powerpoint/2010/main" val="1534295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kt 12" hidden="1">
            <a:extLst>
              <a:ext uri="{FF2B5EF4-FFF2-40B4-BE49-F238E27FC236}">
                <a16:creationId xmlns:a16="http://schemas.microsoft.com/office/drawing/2014/main" id="{52856E23-F3C8-48DB-8B88-CADB635AB1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918999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90" imgH="286" progId="TCLayout.ActiveDocument.1">
                  <p:embed/>
                </p:oleObj>
              </mc:Choice>
              <mc:Fallback>
                <p:oleObj name="think-cell Folie" r:id="rId4" imgW="290" imgH="286" progId="TCLayout.ActiveDocument.1">
                  <p:embed/>
                  <p:pic>
                    <p:nvPicPr>
                      <p:cNvPr id="13" name="Objekt 12" hidden="1">
                        <a:extLst>
                          <a:ext uri="{FF2B5EF4-FFF2-40B4-BE49-F238E27FC236}">
                            <a16:creationId xmlns:a16="http://schemas.microsoft.com/office/drawing/2014/main" id="{52856E23-F3C8-48DB-8B88-CADB635AB1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hteck 31">
            <a:extLst>
              <a:ext uri="{FF2B5EF4-FFF2-40B4-BE49-F238E27FC236}">
                <a16:creationId xmlns:a16="http://schemas.microsoft.com/office/drawing/2014/main" id="{5D726D41-2178-4F9E-A134-6EF2D2EB051C}"/>
              </a:ext>
            </a:extLst>
          </p:cNvPr>
          <p:cNvSpPr/>
          <p:nvPr/>
        </p:nvSpPr>
        <p:spPr>
          <a:xfrm>
            <a:off x="4007768" y="2110687"/>
            <a:ext cx="2518710" cy="3910599"/>
          </a:xfrm>
          <a:prstGeom prst="rect">
            <a:avLst/>
          </a:prstGeom>
          <a:solidFill>
            <a:srgbClr val="C0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400" b="1" err="1">
                <a:solidFill>
                  <a:srgbClr val="585858"/>
                </a:solidFill>
              </a:rPr>
              <a:t>DeepClean</a:t>
            </a:r>
            <a:endParaRPr lang="de-DE" sz="1400" b="1">
              <a:solidFill>
                <a:srgbClr val="585858"/>
              </a:solidFill>
            </a:endParaRPr>
          </a:p>
          <a:p>
            <a:endParaRPr lang="de-DE" sz="800">
              <a:solidFill>
                <a:srgbClr val="585858"/>
              </a:solidFill>
            </a:endParaRPr>
          </a:p>
          <a:p>
            <a:r>
              <a:rPr lang="de-DE" sz="1400">
                <a:solidFill>
                  <a:srgbClr val="585858"/>
                </a:solidFill>
              </a:rPr>
              <a:t>To </a:t>
            </a:r>
            <a:r>
              <a:rPr lang="de-DE" sz="1400" err="1">
                <a:solidFill>
                  <a:srgbClr val="585858"/>
                </a:solidFill>
              </a:rPr>
              <a:t>be</a:t>
            </a:r>
            <a:r>
              <a:rPr lang="de-DE" sz="1400">
                <a:solidFill>
                  <a:srgbClr val="585858"/>
                </a:solidFill>
              </a:rPr>
              <a:t> </a:t>
            </a:r>
            <a:r>
              <a:rPr lang="de-DE" sz="1400" err="1">
                <a:solidFill>
                  <a:srgbClr val="585858"/>
                </a:solidFill>
              </a:rPr>
              <a:t>used</a:t>
            </a:r>
            <a:r>
              <a:rPr lang="de-DE" sz="1400">
                <a:solidFill>
                  <a:srgbClr val="585858"/>
                </a:solidFill>
              </a:rPr>
              <a:t> </a:t>
            </a:r>
            <a:r>
              <a:rPr lang="de-DE" sz="1400" err="1">
                <a:solidFill>
                  <a:srgbClr val="585858"/>
                </a:solidFill>
              </a:rPr>
              <a:t>for</a:t>
            </a:r>
            <a:r>
              <a:rPr lang="de-DE" sz="1400">
                <a:solidFill>
                  <a:srgbClr val="585858"/>
                </a:solidFill>
              </a:rPr>
              <a:t> </a:t>
            </a:r>
            <a:r>
              <a:rPr lang="de-DE" sz="1400" err="1">
                <a:solidFill>
                  <a:srgbClr val="585858"/>
                </a:solidFill>
              </a:rPr>
              <a:t>stubborn</a:t>
            </a:r>
            <a:r>
              <a:rPr lang="de-DE" sz="1400">
                <a:solidFill>
                  <a:srgbClr val="585858"/>
                </a:solidFill>
              </a:rPr>
              <a:t> </a:t>
            </a:r>
            <a:r>
              <a:rPr lang="de-DE" sz="1400" err="1">
                <a:solidFill>
                  <a:srgbClr val="585858"/>
                </a:solidFill>
              </a:rPr>
              <a:t>dirt</a:t>
            </a:r>
            <a:endParaRPr lang="de-DE" sz="1400">
              <a:solidFill>
                <a:srgbClr val="585858"/>
              </a:solidFill>
            </a:endParaRPr>
          </a:p>
          <a:p>
            <a:endParaRPr lang="de-DE" sz="1400">
              <a:solidFill>
                <a:srgbClr val="585858"/>
              </a:solidFill>
            </a:endParaRPr>
          </a:p>
          <a:p>
            <a:endParaRPr lang="de-DE" sz="1000">
              <a:solidFill>
                <a:srgbClr val="585858"/>
              </a:solidFill>
            </a:endParaRPr>
          </a:p>
          <a:p>
            <a:r>
              <a:rPr lang="de-DE" sz="1400" err="1">
                <a:solidFill>
                  <a:srgbClr val="585858"/>
                </a:solidFill>
              </a:rPr>
              <a:t>DeepClean</a:t>
            </a:r>
            <a:endParaRPr lang="de-DE" sz="1400">
              <a:solidFill>
                <a:srgbClr val="585858"/>
              </a:solidFill>
            </a:endParaRPr>
          </a:p>
          <a:p>
            <a:r>
              <a:rPr lang="de-DE" sz="1400">
                <a:solidFill>
                  <a:srgbClr val="585858"/>
                </a:solidFill>
              </a:rPr>
              <a:t>Stainless Steel</a:t>
            </a:r>
          </a:p>
          <a:p>
            <a:endParaRPr lang="de-DE" sz="1400">
              <a:solidFill>
                <a:srgbClr val="585858"/>
              </a:solidFill>
            </a:endParaRPr>
          </a:p>
          <a:p>
            <a:endParaRPr lang="de-DE" sz="1100">
              <a:solidFill>
                <a:srgbClr val="585858"/>
              </a:solidFill>
            </a:endParaRPr>
          </a:p>
          <a:p>
            <a:endParaRPr lang="de-DE" sz="1100">
              <a:solidFill>
                <a:srgbClr val="585858"/>
              </a:solidFill>
            </a:endParaRPr>
          </a:p>
          <a:p>
            <a:r>
              <a:rPr lang="de-DE" sz="1400" err="1">
                <a:solidFill>
                  <a:srgbClr val="585858"/>
                </a:solidFill>
              </a:rPr>
              <a:t>DeepClean</a:t>
            </a:r>
            <a:endParaRPr lang="de-DE" sz="1400">
              <a:solidFill>
                <a:srgbClr val="585858"/>
              </a:solidFill>
            </a:endParaRPr>
          </a:p>
          <a:p>
            <a:r>
              <a:rPr lang="de-DE" sz="1400" err="1">
                <a:solidFill>
                  <a:srgbClr val="585858"/>
                </a:solidFill>
              </a:rPr>
              <a:t>Ceramic</a:t>
            </a:r>
            <a:endParaRPr lang="de-DE" sz="1400">
              <a:solidFill>
                <a:srgbClr val="585858"/>
              </a:solidFill>
            </a:endParaRPr>
          </a:p>
          <a:p>
            <a:endParaRPr lang="de-DE" sz="1400">
              <a:solidFill>
                <a:srgbClr val="585858"/>
              </a:solidFill>
            </a:endParaRPr>
          </a:p>
          <a:p>
            <a:endParaRPr lang="de-DE" sz="1400">
              <a:solidFill>
                <a:srgbClr val="585858"/>
              </a:solidFill>
            </a:endParaRPr>
          </a:p>
          <a:p>
            <a:endParaRPr lang="de-DE" sz="1400">
              <a:solidFill>
                <a:srgbClr val="585858"/>
              </a:solidFill>
            </a:endParaRPr>
          </a:p>
          <a:p>
            <a:endParaRPr lang="de-DE" sz="1400">
              <a:solidFill>
                <a:srgbClr val="585858"/>
              </a:solidFill>
            </a:endParaRPr>
          </a:p>
          <a:p>
            <a:endParaRPr lang="de-DE" sz="1400">
              <a:solidFill>
                <a:srgbClr val="585858"/>
              </a:solidFill>
            </a:endParaRPr>
          </a:p>
          <a:p>
            <a:endParaRPr lang="de-DE" sz="1400">
              <a:solidFill>
                <a:srgbClr val="585858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pPr lvl="0"/>
            <a:br>
              <a:rPr lang="en-US" dirty="0"/>
            </a:br>
            <a:r>
              <a:rPr lang="en-US" dirty="0"/>
              <a:t>Cleaning concept in two steps</a:t>
            </a:r>
            <a:br>
              <a:rPr lang="en-US" dirty="0"/>
            </a:br>
            <a:r>
              <a:rPr lang="en-US" dirty="0"/>
              <a:t>CARE product line</a:t>
            </a:r>
            <a:br>
              <a:rPr lang="en-US" kern="0" dirty="0">
                <a:solidFill>
                  <a:srgbClr val="414141"/>
                </a:solidFill>
                <a:latin typeface="Arial" charset="0"/>
                <a:cs typeface="Arial"/>
              </a:rPr>
            </a:br>
            <a:endParaRPr lang="en-US" dirty="0"/>
          </a:p>
        </p:txBody>
      </p:sp>
      <p:sp>
        <p:nvSpPr>
          <p:cNvPr id="8" name="Inhaltsplatzhalter 7"/>
          <p:cNvSpPr>
            <a:spLocks noGrp="1"/>
          </p:cNvSpPr>
          <p:nvPr>
            <p:ph idx="10"/>
          </p:nvPr>
        </p:nvSpPr>
        <p:spPr>
          <a:xfrm>
            <a:off x="7068423" y="1472431"/>
            <a:ext cx="4860225" cy="2460623"/>
          </a:xfrm>
        </p:spPr>
        <p:txBody>
          <a:bodyPr/>
          <a:lstStyle/>
          <a:p>
            <a:pPr marL="342000" indent="-342000">
              <a:lnSpc>
                <a:spcPct val="150000"/>
              </a:lnSpc>
            </a:pPr>
            <a:r>
              <a:rPr lang="en-US" sz="1600"/>
              <a:t>For cleanliness and hygiene at the Water Place</a:t>
            </a:r>
          </a:p>
          <a:p>
            <a:pPr marL="342000" indent="-342000">
              <a:lnSpc>
                <a:spcPct val="150000"/>
              </a:lnSpc>
            </a:pPr>
            <a:r>
              <a:rPr lang="en-US" sz="1600"/>
              <a:t>Lasting care with minimum effort</a:t>
            </a:r>
          </a:p>
          <a:p>
            <a:pPr marL="342000" indent="-342000">
              <a:lnSpc>
                <a:spcPct val="150000"/>
              </a:lnSpc>
            </a:pPr>
            <a:r>
              <a:rPr lang="en-US" sz="1600"/>
              <a:t>Specially developed and tested for BLANCO sinks and mixer taps</a:t>
            </a:r>
          </a:p>
          <a:p>
            <a:pPr marL="342000" indent="-342000">
              <a:lnSpc>
                <a:spcPct val="150000"/>
              </a:lnSpc>
            </a:pPr>
            <a:r>
              <a:rPr lang="en-US" sz="1600"/>
              <a:t>For a </a:t>
            </a:r>
            <a:r>
              <a:rPr lang="en-US" sz="1600" dirty="0"/>
              <a:t>long-lasting</a:t>
            </a:r>
            <a:r>
              <a:rPr lang="en-US" sz="1600"/>
              <a:t> cared look and preservation of the material structure</a:t>
            </a:r>
          </a:p>
        </p:txBody>
      </p:sp>
      <p:cxnSp>
        <p:nvCxnSpPr>
          <p:cNvPr id="10" name="Gerade Verbindung 9"/>
          <p:cNvCxnSpPr/>
          <p:nvPr/>
        </p:nvCxnSpPr>
        <p:spPr>
          <a:xfrm>
            <a:off x="6888088" y="1196752"/>
            <a:ext cx="0" cy="547260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hteck 3"/>
          <p:cNvSpPr/>
          <p:nvPr/>
        </p:nvSpPr>
        <p:spPr>
          <a:xfrm>
            <a:off x="2207568" y="2110688"/>
            <a:ext cx="1584000" cy="3910600"/>
          </a:xfrm>
          <a:prstGeom prst="rect">
            <a:avLst/>
          </a:prstGeom>
          <a:solidFill>
            <a:srgbClr val="C0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b="1" err="1">
                <a:solidFill>
                  <a:srgbClr val="585858"/>
                </a:solidFill>
              </a:rPr>
              <a:t>DailyClean</a:t>
            </a:r>
            <a:r>
              <a:rPr lang="en-US" sz="1400" b="1">
                <a:solidFill>
                  <a:srgbClr val="585858"/>
                </a:solidFill>
              </a:rPr>
              <a:t>+</a:t>
            </a:r>
          </a:p>
          <a:p>
            <a:endParaRPr lang="en-US" sz="1200">
              <a:solidFill>
                <a:srgbClr val="585858"/>
              </a:solidFill>
            </a:endParaRPr>
          </a:p>
          <a:p>
            <a:r>
              <a:rPr lang="en-US" sz="1400">
                <a:solidFill>
                  <a:srgbClr val="585858"/>
                </a:solidFill>
              </a:rPr>
              <a:t>Professional </a:t>
            </a:r>
            <a:r>
              <a:rPr lang="en-US" sz="1400" err="1">
                <a:solidFill>
                  <a:srgbClr val="585858"/>
                </a:solidFill>
              </a:rPr>
              <a:t>limescale</a:t>
            </a:r>
            <a:r>
              <a:rPr lang="en-US" sz="1400">
                <a:solidFill>
                  <a:srgbClr val="585858"/>
                </a:solidFill>
              </a:rPr>
              <a:t> remover for all surfaces</a:t>
            </a:r>
          </a:p>
        </p:txBody>
      </p:sp>
      <p:sp>
        <p:nvSpPr>
          <p:cNvPr id="15" name="Pfeil nach rechts 14"/>
          <p:cNvSpPr/>
          <p:nvPr/>
        </p:nvSpPr>
        <p:spPr>
          <a:xfrm>
            <a:off x="407369" y="1340768"/>
            <a:ext cx="3384200" cy="720080"/>
          </a:xfrm>
          <a:prstGeom prst="rightArrow">
            <a:avLst/>
          </a:prstGeom>
          <a:gradFill flip="none" rotWithShape="1">
            <a:gsLst>
              <a:gs pos="100000">
                <a:srgbClr val="DFE6E7"/>
              </a:gs>
              <a:gs pos="0">
                <a:srgbClr val="9FB3BA">
                  <a:lumMod val="76000"/>
                  <a:lumOff val="2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rgbClr val="585858"/>
                </a:solidFill>
              </a:rPr>
              <a:t>Daily Cleaning</a:t>
            </a:r>
          </a:p>
        </p:txBody>
      </p:sp>
      <p:sp>
        <p:nvSpPr>
          <p:cNvPr id="21" name="Pfeil nach rechts 20"/>
          <p:cNvSpPr/>
          <p:nvPr/>
        </p:nvSpPr>
        <p:spPr>
          <a:xfrm>
            <a:off x="4007768" y="1376772"/>
            <a:ext cx="2520159" cy="680298"/>
          </a:xfrm>
          <a:prstGeom prst="rightArrow">
            <a:avLst/>
          </a:prstGeom>
          <a:solidFill>
            <a:srgbClr val="C0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rgbClr val="585858"/>
                </a:solidFill>
              </a:rPr>
              <a:t>Deep Cleaning</a:t>
            </a:r>
          </a:p>
        </p:txBody>
      </p:sp>
      <p:sp>
        <p:nvSpPr>
          <p:cNvPr id="18" name="Rechteck 17"/>
          <p:cNvSpPr/>
          <p:nvPr/>
        </p:nvSpPr>
        <p:spPr>
          <a:xfrm>
            <a:off x="407368" y="2110687"/>
            <a:ext cx="1585450" cy="3910600"/>
          </a:xfrm>
          <a:prstGeom prst="rect">
            <a:avLst/>
          </a:prstGeom>
          <a:solidFill>
            <a:srgbClr val="DFE6E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i="1">
                <a:solidFill>
                  <a:srgbClr val="818181"/>
                </a:solidFill>
              </a:rPr>
              <a:t>Cleaning with common household cleaners</a:t>
            </a:r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</p:txBody>
      </p:sp>
      <p:sp>
        <p:nvSpPr>
          <p:cNvPr id="16" name="Pfeil nach rechts 15"/>
          <p:cNvSpPr/>
          <p:nvPr/>
        </p:nvSpPr>
        <p:spPr>
          <a:xfrm>
            <a:off x="431938" y="6098917"/>
            <a:ext cx="6095989" cy="463023"/>
          </a:xfrm>
          <a:prstGeom prst="rightArrow">
            <a:avLst/>
          </a:prstGeom>
          <a:solidFill>
            <a:srgbClr val="DFD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>
                <a:solidFill>
                  <a:srgbClr val="585858"/>
                </a:solidFill>
              </a:rPr>
              <a:t>BLANCO Microfiber cloth</a:t>
            </a:r>
          </a:p>
        </p:txBody>
      </p:sp>
      <p:pic>
        <p:nvPicPr>
          <p:cNvPr id="25" name="Grafik 24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13" r="24410"/>
          <a:stretch/>
        </p:blipFill>
        <p:spPr>
          <a:xfrm>
            <a:off x="5759357" y="4051399"/>
            <a:ext cx="408652" cy="778735"/>
          </a:xfrm>
          <a:prstGeom prst="rect">
            <a:avLst/>
          </a:prstGeom>
        </p:spPr>
      </p:pic>
      <p:pic>
        <p:nvPicPr>
          <p:cNvPr id="31" name="Grafik 30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677" y="2863088"/>
            <a:ext cx="1008112" cy="1008112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685" y="3777403"/>
            <a:ext cx="1163765" cy="1163765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9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44" y="6125401"/>
            <a:ext cx="725898" cy="410054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10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786" y="3564404"/>
            <a:ext cx="584962" cy="288032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11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1" y="4584628"/>
            <a:ext cx="595015" cy="288033"/>
          </a:xfrm>
          <a:prstGeom prst="rect">
            <a:avLst/>
          </a:prstGeom>
        </p:spPr>
      </p:pic>
      <p:cxnSp>
        <p:nvCxnSpPr>
          <p:cNvPr id="38" name="Gerade Verbindung 8">
            <a:extLst>
              <a:ext uri="{FF2B5EF4-FFF2-40B4-BE49-F238E27FC236}">
                <a16:creationId xmlns:a16="http://schemas.microsoft.com/office/drawing/2014/main" id="{3D890CF1-8A0D-4DEC-94F4-6C4C99AF1C70}"/>
              </a:ext>
            </a:extLst>
          </p:cNvPr>
          <p:cNvCxnSpPr>
            <a:cxnSpLocks/>
          </p:cNvCxnSpPr>
          <p:nvPr/>
        </p:nvCxnSpPr>
        <p:spPr>
          <a:xfrm>
            <a:off x="6888088" y="4170292"/>
            <a:ext cx="510338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Inhaltsplatzhalter 7">
            <a:extLst>
              <a:ext uri="{FF2B5EF4-FFF2-40B4-BE49-F238E27FC236}">
                <a16:creationId xmlns:a16="http://schemas.microsoft.com/office/drawing/2014/main" id="{C74BE4F5-DB2C-436B-93D4-BAF92C57DF5E}"/>
              </a:ext>
            </a:extLst>
          </p:cNvPr>
          <p:cNvSpPr txBox="1">
            <a:spLocks/>
          </p:cNvSpPr>
          <p:nvPr/>
        </p:nvSpPr>
        <p:spPr>
          <a:xfrm>
            <a:off x="7068423" y="4402094"/>
            <a:ext cx="4860225" cy="17039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77800" indent="-177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41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77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7550" indent="-177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50" indent="-177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sz="1600" b="1" err="1"/>
              <a:t>DailyClean</a:t>
            </a:r>
            <a:r>
              <a:rPr lang="en-US" sz="1600" b="1"/>
              <a:t>+ and </a:t>
            </a:r>
            <a:r>
              <a:rPr lang="en-US" sz="1600" b="1" err="1"/>
              <a:t>DeepClean</a:t>
            </a:r>
            <a:endParaRPr lang="en-US" sz="1600" b="1"/>
          </a:p>
          <a:p>
            <a:pPr marL="342000" indent="-342000">
              <a:lnSpc>
                <a:spcPct val="150000"/>
              </a:lnSpc>
            </a:pPr>
            <a:r>
              <a:rPr lang="en-US" sz="1600"/>
              <a:t>Improved formulas</a:t>
            </a:r>
          </a:p>
          <a:p>
            <a:pPr marL="342000" indent="-342000">
              <a:lnSpc>
                <a:spcPct val="150000"/>
              </a:lnSpc>
            </a:pPr>
            <a:r>
              <a:rPr lang="en-US" sz="1600"/>
              <a:t>Easy to use</a:t>
            </a:r>
          </a:p>
          <a:p>
            <a:pPr marL="342000" indent="-342000">
              <a:lnSpc>
                <a:spcPct val="150000"/>
              </a:lnSpc>
            </a:pPr>
            <a:r>
              <a:rPr lang="en-US" sz="1600"/>
              <a:t>Professional results</a:t>
            </a:r>
            <a:endParaRPr lang="en-US" sz="2000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664E0ED4-71BD-412E-88E2-F5765AD032F2}"/>
              </a:ext>
            </a:extLst>
          </p:cNvPr>
          <p:cNvSpPr/>
          <p:nvPr/>
        </p:nvSpPr>
        <p:spPr>
          <a:xfrm>
            <a:off x="2194898" y="2110687"/>
            <a:ext cx="1596669" cy="3910600"/>
          </a:xfrm>
          <a:prstGeom prst="rect">
            <a:avLst/>
          </a:prstGeom>
          <a:solidFill>
            <a:srgbClr val="DFE6E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CB76F5D5-4160-4683-95B7-F4C308071848}"/>
              </a:ext>
            </a:extLst>
          </p:cNvPr>
          <p:cNvSpPr/>
          <p:nvPr/>
        </p:nvSpPr>
        <p:spPr>
          <a:xfrm>
            <a:off x="4010328" y="2110687"/>
            <a:ext cx="2516150" cy="3910599"/>
          </a:xfrm>
          <a:prstGeom prst="rect">
            <a:avLst/>
          </a:prstGeom>
          <a:solidFill>
            <a:srgbClr val="DFE6E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  <a:p>
            <a:endParaRPr lang="en-US" sz="1400">
              <a:solidFill>
                <a:srgbClr val="818181"/>
              </a:solidFill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D929AD2-682D-4970-899E-8B86A1A812A9}"/>
              </a:ext>
            </a:extLst>
          </p:cNvPr>
          <p:cNvGrpSpPr/>
          <p:nvPr/>
        </p:nvGrpSpPr>
        <p:grpSpPr>
          <a:xfrm>
            <a:off x="5261442" y="4769414"/>
            <a:ext cx="1496582" cy="1362471"/>
            <a:chOff x="3204529" y="-61856"/>
            <a:chExt cx="7808199" cy="7108496"/>
          </a:xfrm>
        </p:grpSpPr>
        <p:pic>
          <p:nvPicPr>
            <p:cNvPr id="5" name="Grafik 4" descr="Ein Bild, das drinnen, Flasche, Küchengerät enthält.&#10;&#10;Automatisch generierte Beschreibung">
              <a:extLst>
                <a:ext uri="{FF2B5EF4-FFF2-40B4-BE49-F238E27FC236}">
                  <a16:creationId xmlns:a16="http://schemas.microsoft.com/office/drawing/2014/main" id="{D053C8A1-F36F-4730-8F11-3813E4E53E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36454" r="54758">
                          <a14:foregroundMark x1="45743" y1="41310" x2="46789" y2="32619"/>
                          <a14:foregroundMark x1="46789" y1="32619" x2="45655" y2="23808"/>
                          <a14:foregroundMark x1="44260" y1="21867" x2="43854" y2="16289"/>
                          <a14:foregroundMark x1="44057" y1="13945" x2="46760" y2="13096"/>
                          <a14:foregroundMark x1="41267" y1="73929" x2="48300" y2="78335"/>
                          <a14:foregroundMark x1="48300" y1="78335" x2="49056" y2="782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66" r="42954"/>
            <a:stretch/>
          </p:blipFill>
          <p:spPr>
            <a:xfrm>
              <a:off x="4847803" y="25211"/>
              <a:ext cx="2182513" cy="6858000"/>
            </a:xfrm>
            <a:prstGeom prst="rect">
              <a:avLst/>
            </a:prstGeom>
          </p:spPr>
        </p:pic>
        <p:pic>
          <p:nvPicPr>
            <p:cNvPr id="29" name="Grafik 28" descr="Ein Bild, das drinnen, Flasche, Küchengerät enthält.&#10;&#10;Automatisch generierte Beschreibung">
              <a:extLst>
                <a:ext uri="{FF2B5EF4-FFF2-40B4-BE49-F238E27FC236}">
                  <a16:creationId xmlns:a16="http://schemas.microsoft.com/office/drawing/2014/main" id="{F43D6A06-E109-40BC-8695-7BAA90E0CB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451"/>
            <a:stretch/>
          </p:blipFill>
          <p:spPr>
            <a:xfrm>
              <a:off x="6667893" y="188640"/>
              <a:ext cx="4344835" cy="6858000"/>
            </a:xfrm>
            <a:prstGeom prst="rect">
              <a:avLst/>
            </a:prstGeom>
          </p:spPr>
        </p:pic>
        <p:pic>
          <p:nvPicPr>
            <p:cNvPr id="7" name="Grafik 6" descr="Ein Bild, das drinnen, Flasche, Küchengerät enthält.&#10;&#10;Automatisch generierte Beschreibung">
              <a:extLst>
                <a:ext uri="{FF2B5EF4-FFF2-40B4-BE49-F238E27FC236}">
                  <a16:creationId xmlns:a16="http://schemas.microsoft.com/office/drawing/2014/main" id="{5DB04273-DB01-4B44-B0E3-705DC7C78D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18588" r="33662">
                          <a14:foregroundMark x1="23075" y1="47211" x2="28248" y2="59418"/>
                          <a14:foregroundMark x1="25458" y1="46079" x2="25603" y2="36823"/>
                          <a14:foregroundMark x1="25603" y1="27930" x2="25719" y2="35166"/>
                          <a14:foregroundMark x1="20285" y1="74252" x2="19878" y2="78133"/>
                          <a14:foregroundMark x1="20924" y1="80922" x2="26940" y2="81083"/>
                          <a14:foregroundMark x1="27318" y1="81649" x2="30660" y2="81447"/>
                          <a14:foregroundMark x1="31328" y1="80517" x2="30776" y2="82377"/>
                          <a14:foregroundMark x1="28916" y1="47939" x2="30660" y2="50889"/>
                          <a14:foregroundMark x1="19994" y1="47373" x2="19878" y2="70534"/>
                          <a14:foregroundMark x1="20198" y1="43775" x2="20198" y2="43775"/>
                          <a14:foregroundMark x1="20575" y1="43452" x2="19704" y2="44139"/>
                          <a14:foregroundMark x1="19878" y1="43573" x2="22028" y2="42886"/>
                          <a14:foregroundMark x1="19704" y1="56467" x2="19704" y2="603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04" r="64454"/>
            <a:stretch/>
          </p:blipFill>
          <p:spPr>
            <a:xfrm>
              <a:off x="3204529" y="-61856"/>
              <a:ext cx="1797306" cy="6858000"/>
            </a:xfrm>
            <a:prstGeom prst="rect">
              <a:avLst/>
            </a:prstGeom>
          </p:spPr>
        </p:pic>
      </p:grpSp>
      <p:sp>
        <p:nvSpPr>
          <p:cNvPr id="41" name="Rechteck 40">
            <a:extLst>
              <a:ext uri="{FF2B5EF4-FFF2-40B4-BE49-F238E27FC236}">
                <a16:creationId xmlns:a16="http://schemas.microsoft.com/office/drawing/2014/main" id="{5797B551-ED31-4E44-9D0C-B92982AE3778}"/>
              </a:ext>
            </a:extLst>
          </p:cNvPr>
          <p:cNvSpPr/>
          <p:nvPr/>
        </p:nvSpPr>
        <p:spPr>
          <a:xfrm>
            <a:off x="4007768" y="5252100"/>
            <a:ext cx="2518710" cy="7787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400">
                <a:solidFill>
                  <a:srgbClr val="585858"/>
                </a:solidFill>
              </a:rPr>
              <a:t>Silgranit</a:t>
            </a:r>
          </a:p>
          <a:p>
            <a:r>
              <a:rPr lang="de-DE" sz="1400">
                <a:solidFill>
                  <a:srgbClr val="585858"/>
                </a:solidFill>
              </a:rPr>
              <a:t>Cleaning Set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4DFF0801-4343-498E-AAEF-566B22E9F562}"/>
              </a:ext>
            </a:extLst>
          </p:cNvPr>
          <p:cNvSpPr txBox="1"/>
          <p:nvPr/>
        </p:nvSpPr>
        <p:spPr>
          <a:xfrm rot="19800000">
            <a:off x="4855963" y="4828672"/>
            <a:ext cx="540231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NEW</a:t>
            </a:r>
            <a:endParaRPr kumimoji="0" lang="de-DE" sz="1100" b="1" i="0" u="none" strike="noStrike" kern="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7097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6412FB17-1AEF-4628-BE7B-C38A08906EA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765034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90" imgH="286" progId="TCLayout.ActiveDocument.1">
                  <p:embed/>
                </p:oleObj>
              </mc:Choice>
              <mc:Fallback>
                <p:oleObj name="think-cell Folie" r:id="rId4" imgW="290" imgH="286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6412FB17-1AEF-4628-BE7B-C38A08906E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C1288CA7-CB3C-44DC-8354-8226F171B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203200"/>
            <a:ext cx="11791106" cy="879478"/>
          </a:xfrm>
        </p:spPr>
        <p:txBody>
          <a:bodyPr vert="horz"/>
          <a:lstStyle/>
          <a:p>
            <a:r>
              <a:rPr lang="en-AU" sz="2100"/>
              <a:t>BLANCO </a:t>
            </a:r>
            <a:r>
              <a:rPr lang="en-AU" sz="2100" err="1"/>
              <a:t>Silgranit</a:t>
            </a:r>
            <a:r>
              <a:rPr lang="en-AU" sz="2100"/>
              <a:t> Cleaning Set</a:t>
            </a:r>
            <a:br>
              <a:rPr lang="en-AU" sz="2100"/>
            </a:br>
            <a:r>
              <a:rPr lang="en-AU" sz="2100"/>
              <a:t>Developed for everyone who cares about tidiness and hygiene at the kitchen water place</a:t>
            </a:r>
          </a:p>
        </p:txBody>
      </p:sp>
      <p:pic>
        <p:nvPicPr>
          <p:cNvPr id="39" name="Grafik 38" descr="Ein Bild, das Tisch, drinnen, Person, Gefäß enthält.&#10;&#10;Automatisch generierte Beschreibung">
            <a:extLst>
              <a:ext uri="{FF2B5EF4-FFF2-40B4-BE49-F238E27FC236}">
                <a16:creationId xmlns:a16="http://schemas.microsoft.com/office/drawing/2014/main" id="{CC80989C-8444-471B-AC77-3C32E0621A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4" r="22549" b="39839"/>
          <a:stretch/>
        </p:blipFill>
        <p:spPr>
          <a:xfrm>
            <a:off x="431799" y="1384790"/>
            <a:ext cx="11328400" cy="5171050"/>
          </a:xfrm>
          <a:prstGeom prst="rect">
            <a:avLst/>
          </a:prstGeom>
        </p:spPr>
      </p:pic>
      <p:sp>
        <p:nvSpPr>
          <p:cNvPr id="42" name="Textfeld 41">
            <a:extLst>
              <a:ext uri="{FF2B5EF4-FFF2-40B4-BE49-F238E27FC236}">
                <a16:creationId xmlns:a16="http://schemas.microsoft.com/office/drawing/2014/main" id="{D977DE68-2375-42EC-971F-E132E6CB3FB9}"/>
              </a:ext>
            </a:extLst>
          </p:cNvPr>
          <p:cNvSpPr txBox="1"/>
          <p:nvPr/>
        </p:nvSpPr>
        <p:spPr>
          <a:xfrm>
            <a:off x="431799" y="1619330"/>
            <a:ext cx="4554618" cy="646331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/>
            </a:lvl1pPr>
          </a:lstStyle>
          <a:p>
            <a:pPr algn="l">
              <a:buNone/>
              <a:defRPr/>
            </a:pPr>
            <a:r>
              <a:rPr lang="en-US" sz="1800" dirty="0">
                <a:ea typeface="+mn-lt"/>
                <a:cs typeface="+mn-lt"/>
              </a:rPr>
              <a:t>All-in-one cleaning set for </a:t>
            </a:r>
            <a:br>
              <a:rPr lang="en-US" sz="1800" dirty="0">
                <a:ea typeface="+mn-lt"/>
                <a:cs typeface="+mn-lt"/>
              </a:rPr>
            </a:br>
            <a:r>
              <a:rPr lang="en-US" sz="1800" dirty="0">
                <a:ea typeface="+mn-lt"/>
                <a:cs typeface="+mn-lt"/>
              </a:rPr>
              <a:t>BLANCO SILGRANIT sinks and bowls</a:t>
            </a:r>
            <a:endParaRPr lang="de-DE" sz="1800" dirty="0">
              <a:ea typeface="+mn-lt"/>
              <a:cs typeface="+mn-lt"/>
            </a:endParaRPr>
          </a:p>
        </p:txBody>
      </p:sp>
      <p:sp>
        <p:nvSpPr>
          <p:cNvPr id="43" name="Flussdiagramm: Verbinder 42">
            <a:extLst>
              <a:ext uri="{FF2B5EF4-FFF2-40B4-BE49-F238E27FC236}">
                <a16:creationId xmlns:a16="http://schemas.microsoft.com/office/drawing/2014/main" id="{78E9A444-DDAA-490E-85E0-AC71A3CC0DFC}"/>
              </a:ext>
            </a:extLst>
          </p:cNvPr>
          <p:cNvSpPr/>
          <p:nvPr/>
        </p:nvSpPr>
        <p:spPr>
          <a:xfrm>
            <a:off x="820659" y="2605399"/>
            <a:ext cx="1361190" cy="1361190"/>
          </a:xfrm>
          <a:prstGeom prst="flowChartConnector">
            <a:avLst/>
          </a:prstGeom>
          <a:noFill/>
          <a:ln w="12700">
            <a:solidFill>
              <a:schemeClr val="tx1">
                <a:alpha val="54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BD16028F-B0DD-4F6A-8D99-E5B688DD4F71}"/>
              </a:ext>
            </a:extLst>
          </p:cNvPr>
          <p:cNvSpPr txBox="1"/>
          <p:nvPr/>
        </p:nvSpPr>
        <p:spPr>
          <a:xfrm>
            <a:off x="2546778" y="2881616"/>
            <a:ext cx="2736304" cy="648997"/>
          </a:xfrm>
          <a:prstGeom prst="rect">
            <a:avLst/>
          </a:prstGeom>
          <a:solidFill>
            <a:schemeClr val="bg1">
              <a:alpha val="37000"/>
            </a:schemeClr>
          </a:solidFill>
        </p:spPr>
        <p:txBody>
          <a:bodyPr wrap="square" lIns="108000" tIns="108000" rIns="108000" bIns="108000" anchor="ctr">
            <a:spAutoFit/>
          </a:bodyPr>
          <a:lstStyle>
            <a:defPPr>
              <a:defRPr lang="de-DE"/>
            </a:defPPr>
            <a:lvl1pPr algn="ctr">
              <a:defRPr sz="1400"/>
            </a:lvl1pPr>
          </a:lstStyle>
          <a:p>
            <a:pPr marR="0" lvl="0" algn="l" defTabSz="6858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cs typeface="Arial"/>
              </a:rPr>
              <a:t>Developed, tested and proven for SILGRANIT sinks and bowls</a:t>
            </a:r>
          </a:p>
        </p:txBody>
      </p: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EE523CD4-D39F-45F3-AB1A-C883A804AE4B}"/>
              </a:ext>
            </a:extLst>
          </p:cNvPr>
          <p:cNvCxnSpPr>
            <a:cxnSpLocks/>
            <a:endCxn id="44" idx="1"/>
          </p:cNvCxnSpPr>
          <p:nvPr/>
        </p:nvCxnSpPr>
        <p:spPr>
          <a:xfrm flipV="1">
            <a:off x="1591858" y="3206115"/>
            <a:ext cx="954920" cy="127635"/>
          </a:xfrm>
          <a:prstGeom prst="line">
            <a:avLst/>
          </a:prstGeom>
          <a:ln w="9525">
            <a:gradFill>
              <a:gsLst>
                <a:gs pos="83000">
                  <a:schemeClr val="tx1"/>
                </a:gs>
                <a:gs pos="100000">
                  <a:schemeClr val="tx1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feld 66">
            <a:extLst>
              <a:ext uri="{FF2B5EF4-FFF2-40B4-BE49-F238E27FC236}">
                <a16:creationId xmlns:a16="http://schemas.microsoft.com/office/drawing/2014/main" id="{96FBFB17-F7A3-4FEA-9FDE-D2CFCE664139}"/>
              </a:ext>
            </a:extLst>
          </p:cNvPr>
          <p:cNvSpPr txBox="1"/>
          <p:nvPr/>
        </p:nvSpPr>
        <p:spPr>
          <a:xfrm>
            <a:off x="5795436" y="1911952"/>
            <a:ext cx="2260895" cy="813859"/>
          </a:xfrm>
          <a:prstGeom prst="rect">
            <a:avLst/>
          </a:prstGeom>
          <a:solidFill>
            <a:schemeClr val="bg1">
              <a:alpha val="37000"/>
            </a:schemeClr>
          </a:solidFill>
        </p:spPr>
        <p:txBody>
          <a:bodyPr wrap="square" lIns="108000" tIns="108000" rIns="108000" bIns="108000" anchor="ctr">
            <a:noAutofit/>
          </a:bodyPr>
          <a:lstStyle>
            <a:defPPr>
              <a:defRPr lang="de-DE"/>
            </a:defPPr>
            <a:lvl1pPr algn="ctr">
              <a:defRPr sz="1400"/>
            </a:lvl1pPr>
          </a:lstStyle>
          <a:p>
            <a:pPr algn="l">
              <a:spcBef>
                <a:spcPts val="0"/>
              </a:spcBef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cs typeface="Arial"/>
              </a:rPr>
              <a:t>Reducing and removing discoloration, stains and stubborn dirt</a:t>
            </a:r>
            <a:endParaRPr lang="en-US" sz="1400" b="0" i="0" u="none" strike="noStrike" kern="1200" cap="none" spc="0" normalizeH="0" baseline="0" noProof="0">
              <a:ln>
                <a:noFill/>
              </a:ln>
              <a:solidFill>
                <a:srgbClr val="575757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Flussdiagramm: Verbinder 67">
            <a:extLst>
              <a:ext uri="{FF2B5EF4-FFF2-40B4-BE49-F238E27FC236}">
                <a16:creationId xmlns:a16="http://schemas.microsoft.com/office/drawing/2014/main" id="{DCEA4BAB-9E9B-4CA9-9293-A2E850FB4B36}"/>
              </a:ext>
            </a:extLst>
          </p:cNvPr>
          <p:cNvSpPr/>
          <p:nvPr/>
        </p:nvSpPr>
        <p:spPr>
          <a:xfrm>
            <a:off x="5766092" y="3530179"/>
            <a:ext cx="1703760" cy="1703760"/>
          </a:xfrm>
          <a:prstGeom prst="flowChartConnector">
            <a:avLst/>
          </a:prstGeom>
          <a:blipFill>
            <a:blip r:embed="rId7"/>
            <a:stretch>
              <a:fillRect/>
            </a:stretch>
          </a:blipFill>
          <a:ln w="127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72" name="Freihandform: Form 71">
            <a:extLst>
              <a:ext uri="{FF2B5EF4-FFF2-40B4-BE49-F238E27FC236}">
                <a16:creationId xmlns:a16="http://schemas.microsoft.com/office/drawing/2014/main" id="{1DCA332A-8CE2-4A5A-BE6A-0A1C38480C21}"/>
              </a:ext>
            </a:extLst>
          </p:cNvPr>
          <p:cNvSpPr/>
          <p:nvPr/>
        </p:nvSpPr>
        <p:spPr>
          <a:xfrm rot="20700000">
            <a:off x="6629179" y="2775721"/>
            <a:ext cx="409233" cy="735974"/>
          </a:xfrm>
          <a:custGeom>
            <a:avLst/>
            <a:gdLst>
              <a:gd name="connsiteX0" fmla="*/ 835269 w 835269"/>
              <a:gd name="connsiteY0" fmla="*/ 0 h 527538"/>
              <a:gd name="connsiteX1" fmla="*/ 149469 w 835269"/>
              <a:gd name="connsiteY1" fmla="*/ 254977 h 527538"/>
              <a:gd name="connsiteX2" fmla="*/ 0 w 835269"/>
              <a:gd name="connsiteY2" fmla="*/ 527538 h 527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5269" h="527538">
                <a:moveTo>
                  <a:pt x="835269" y="0"/>
                </a:moveTo>
                <a:cubicBezTo>
                  <a:pt x="561974" y="83527"/>
                  <a:pt x="288680" y="167054"/>
                  <a:pt x="149469" y="254977"/>
                </a:cubicBezTo>
                <a:cubicBezTo>
                  <a:pt x="10257" y="342900"/>
                  <a:pt x="5128" y="435219"/>
                  <a:pt x="0" y="527538"/>
                </a:cubicBezTo>
              </a:path>
            </a:pathLst>
          </a:custGeom>
          <a:noFill/>
          <a:ln w="9525">
            <a:gradFill>
              <a:gsLst>
                <a:gs pos="0">
                  <a:schemeClr val="tx1">
                    <a:lumMod val="60000"/>
                    <a:lumOff val="40000"/>
                  </a:schemeClr>
                </a:gs>
                <a:gs pos="11000">
                  <a:schemeClr val="tx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3CC0BB65-C47A-4094-8A29-DB436896A375}"/>
              </a:ext>
            </a:extLst>
          </p:cNvPr>
          <p:cNvSpPr txBox="1"/>
          <p:nvPr/>
        </p:nvSpPr>
        <p:spPr>
          <a:xfrm>
            <a:off x="4660202" y="5827189"/>
            <a:ext cx="2230829" cy="652229"/>
          </a:xfrm>
          <a:prstGeom prst="rect">
            <a:avLst/>
          </a:prstGeom>
          <a:solidFill>
            <a:schemeClr val="bg1">
              <a:alpha val="37000"/>
            </a:schemeClr>
          </a:solidFill>
        </p:spPr>
        <p:txBody>
          <a:bodyPr wrap="square" lIns="108000" tIns="108000" rIns="108000" bIns="108000" anchor="ctr">
            <a:noAutofit/>
          </a:bodyPr>
          <a:lstStyle>
            <a:defPPr>
              <a:defRPr lang="de-DE"/>
            </a:defPPr>
            <a:lvl1pPr algn="ctr">
              <a:defRPr sz="1400"/>
            </a:lvl1pPr>
          </a:lstStyle>
          <a:p>
            <a:pPr marR="0" lvl="0" algn="l" defTabSz="6858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Arial"/>
                <a:cs typeface="Arial"/>
              </a:rPr>
              <a:t>Combining forces for an excellent result</a:t>
            </a:r>
          </a:p>
        </p:txBody>
      </p:sp>
      <p:sp>
        <p:nvSpPr>
          <p:cNvPr id="77" name="Flussdiagramm: Verbinder 76">
            <a:extLst>
              <a:ext uri="{FF2B5EF4-FFF2-40B4-BE49-F238E27FC236}">
                <a16:creationId xmlns:a16="http://schemas.microsoft.com/office/drawing/2014/main" id="{88C4C3C7-5962-4EB8-A8F8-2308913437EB}"/>
              </a:ext>
            </a:extLst>
          </p:cNvPr>
          <p:cNvSpPr/>
          <p:nvPr/>
        </p:nvSpPr>
        <p:spPr>
          <a:xfrm>
            <a:off x="2946917" y="4134792"/>
            <a:ext cx="1703760" cy="1703760"/>
          </a:xfrm>
          <a:prstGeom prst="flowChartConnector">
            <a:avLst/>
          </a:prstGeom>
          <a:blipFill>
            <a:blip r:embed="rId8"/>
            <a:stretch>
              <a:fillRect/>
            </a:stretch>
          </a:blipFill>
          <a:ln w="127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80" name="Freihandform: Form 79">
            <a:extLst>
              <a:ext uri="{FF2B5EF4-FFF2-40B4-BE49-F238E27FC236}">
                <a16:creationId xmlns:a16="http://schemas.microsoft.com/office/drawing/2014/main" id="{4D06A6EC-F3A2-4783-869C-F57A9D752600}"/>
              </a:ext>
            </a:extLst>
          </p:cNvPr>
          <p:cNvSpPr/>
          <p:nvPr/>
        </p:nvSpPr>
        <p:spPr>
          <a:xfrm rot="17100000">
            <a:off x="4302891" y="5672562"/>
            <a:ext cx="275704" cy="523082"/>
          </a:xfrm>
          <a:custGeom>
            <a:avLst/>
            <a:gdLst>
              <a:gd name="connsiteX0" fmla="*/ 835269 w 835269"/>
              <a:gd name="connsiteY0" fmla="*/ 0 h 527538"/>
              <a:gd name="connsiteX1" fmla="*/ 149469 w 835269"/>
              <a:gd name="connsiteY1" fmla="*/ 254977 h 527538"/>
              <a:gd name="connsiteX2" fmla="*/ 0 w 835269"/>
              <a:gd name="connsiteY2" fmla="*/ 527538 h 527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5269" h="527538">
                <a:moveTo>
                  <a:pt x="835269" y="0"/>
                </a:moveTo>
                <a:cubicBezTo>
                  <a:pt x="561974" y="83527"/>
                  <a:pt x="288680" y="167054"/>
                  <a:pt x="149469" y="254977"/>
                </a:cubicBezTo>
                <a:cubicBezTo>
                  <a:pt x="10257" y="342900"/>
                  <a:pt x="5128" y="435219"/>
                  <a:pt x="0" y="527538"/>
                </a:cubicBezTo>
              </a:path>
            </a:pathLst>
          </a:custGeom>
          <a:noFill/>
          <a:ln w="9525">
            <a:gradFill>
              <a:gsLst>
                <a:gs pos="0">
                  <a:schemeClr val="tx1">
                    <a:lumMod val="60000"/>
                    <a:lumOff val="40000"/>
                  </a:schemeClr>
                </a:gs>
                <a:gs pos="11000">
                  <a:schemeClr val="tx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0283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B4E0E12E-86C1-4E5C-AE6A-9F4EFD2DD6E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708705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90" imgH="286" progId="TCLayout.ActiveDocument.1">
                  <p:embed/>
                </p:oleObj>
              </mc:Choice>
              <mc:Fallback>
                <p:oleObj name="think-cell Folie" r:id="rId4" imgW="290" imgH="286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B4E0E12E-86C1-4E5C-AE6A-9F4EFD2DD6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err="1"/>
              <a:t>Silgranit</a:t>
            </a:r>
            <a:r>
              <a:rPr lang="en-US"/>
              <a:t> Cleaning Set</a:t>
            </a:r>
            <a:br>
              <a:rPr lang="en-US"/>
            </a:br>
            <a:r>
              <a:rPr lang="en-US" sz="2400">
                <a:ea typeface="+mn-lt"/>
                <a:cs typeface="+mn-lt"/>
              </a:rPr>
              <a:t>All-in-one cleaning set for BLANCO SILGRANIT sinks and bowls</a:t>
            </a:r>
            <a:endParaRPr lang="en-US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752698"/>
              </p:ext>
            </p:extLst>
          </p:nvPr>
        </p:nvGraphicFramePr>
        <p:xfrm>
          <a:off x="436965" y="1495425"/>
          <a:ext cx="7275818" cy="4831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1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 b="1" noProof="0"/>
                        <a:t>Surface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SILGRANIT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endParaRPr lang="en-US" sz="700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1" noProof="0"/>
                        <a:t>Effect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baseline="0" noProof="0"/>
                        <a:t>Removing limescale, grease and starch </a:t>
                      </a:r>
                      <a:br>
                        <a:rPr lang="en-US" sz="1600" baseline="0" noProof="0"/>
                      </a:br>
                      <a:r>
                        <a:rPr lang="en-US" sz="1600" baseline="0" noProof="0"/>
                        <a:t>deposits on </a:t>
                      </a:r>
                      <a:r>
                        <a:rPr lang="en-US" sz="1600" baseline="0" noProof="0" err="1"/>
                        <a:t>Silgranit</a:t>
                      </a:r>
                      <a:r>
                        <a:rPr lang="en-US" sz="1600" baseline="0" noProof="0"/>
                        <a:t> sinks and bowls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endParaRPr lang="en-US" sz="700" noProof="0"/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/>
                        <a:t>Scope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200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x 250 ml </a:t>
                      </a:r>
                      <a:r>
                        <a:rPr lang="en-US" sz="1600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DeepClean</a:t>
                      </a: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Silgranit</a:t>
                      </a:r>
                      <a:endParaRPr lang="en-US" sz="16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-34200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x 150 ml </a:t>
                      </a:r>
                      <a:r>
                        <a:rPr lang="en-US" sz="1600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DailyClean</a:t>
                      </a: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marR="0" lvl="0" indent="-342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x </a:t>
                      </a:r>
                      <a:r>
                        <a:rPr lang="en-US" sz="1600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Spontex</a:t>
                      </a: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Sponge red</a:t>
                      </a:r>
                    </a:p>
                    <a:p>
                      <a:pPr marL="0" indent="-342000" algn="l" defTabSz="914400" rtl="0" eaLnBrk="1" latinLnBrk="0" hangingPunct="1">
                        <a:spcAft>
                          <a:spcPts val="600"/>
                        </a:spcAft>
                      </a:pPr>
                      <a:endParaRPr lang="en-US" sz="7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1" noProof="0"/>
                        <a:t>Not suitable for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SILGRANIT-</a:t>
                      </a:r>
                      <a:r>
                        <a:rPr lang="en-US" sz="16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ook</a:t>
                      </a:r>
                      <a:r>
                        <a:rPr lang="en-US" sz="16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mixer taps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endParaRPr lang="en-US" sz="7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noProof="0"/>
                        <a:t>Use</a:t>
                      </a:r>
                    </a:p>
                    <a:p>
                      <a:endParaRPr lang="en-US" sz="1600" b="1" i="0" noProof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600" i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Spray </a:t>
                      </a:r>
                      <a:r>
                        <a:rPr lang="en-US" sz="1600" b="1" i="1" kern="1200" noProof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DailyClean</a:t>
                      </a:r>
                      <a:r>
                        <a:rPr lang="en-US" sz="1600" b="1" i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 </a:t>
                      </a:r>
                      <a:r>
                        <a:rPr lang="en-US" sz="1600" i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 entire sink, let it work (5 min) and then wipe off with a microfiber cloth.</a:t>
                      </a:r>
                      <a:br>
                        <a:rPr lang="en-US" sz="1600" i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en-US" sz="1600" i="1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600" i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Apply </a:t>
                      </a:r>
                      <a:r>
                        <a:rPr lang="en-US" sz="1600" b="1" i="1" kern="1200" noProof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DeepClean</a:t>
                      </a:r>
                      <a:r>
                        <a:rPr lang="en-US" sz="1600" b="1" i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1" kern="1200" noProof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Silgranit</a:t>
                      </a:r>
                      <a:r>
                        <a:rPr lang="en-US" sz="1600" b="1" i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i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with the red sponge, leave it </a:t>
                      </a:r>
                      <a:br>
                        <a:rPr lang="en-US" sz="1600" i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i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 work (5 min). Moisten Sponge and clean the entire sink with the red side. Rinse away any residue and rub dry with a microfiber cloth.</a:t>
                      </a:r>
                      <a:endParaRPr lang="en-US" sz="1200" i="0" dirty="0"/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feld 14">
            <a:extLst>
              <a:ext uri="{FF2B5EF4-FFF2-40B4-BE49-F238E27FC236}">
                <a16:creationId xmlns:a16="http://schemas.microsoft.com/office/drawing/2014/main" id="{FDADF9A2-608B-49BB-9985-8977A0C29C9B}"/>
              </a:ext>
            </a:extLst>
          </p:cNvPr>
          <p:cNvSpPr txBox="1"/>
          <p:nvPr/>
        </p:nvSpPr>
        <p:spPr>
          <a:xfrm rot="1293360">
            <a:off x="9426298" y="279195"/>
            <a:ext cx="657616" cy="33855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NEW</a:t>
            </a:r>
            <a:endParaRPr kumimoji="0" lang="de-DE" sz="1400" b="1" i="0" u="none" strike="noStrike" kern="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pic>
        <p:nvPicPr>
          <p:cNvPr id="28" name="Grafik 27" descr="Ein Bild, das drinnen, Flasche, Küchengerät enthält.&#10;&#10;Automatisch generierte Beschreibung">
            <a:extLst>
              <a:ext uri="{FF2B5EF4-FFF2-40B4-BE49-F238E27FC236}">
                <a16:creationId xmlns:a16="http://schemas.microsoft.com/office/drawing/2014/main" id="{BC4179AD-6273-4B0C-8DA5-AA9AB9AECD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3" y="1493554"/>
            <a:ext cx="4005846" cy="2880000"/>
          </a:xfrm>
          <a:prstGeom prst="rect">
            <a:avLst/>
          </a:prstGeom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10151B15-2268-4531-8231-5884D36A8026}"/>
              </a:ext>
            </a:extLst>
          </p:cNvPr>
          <p:cNvSpPr txBox="1"/>
          <p:nvPr/>
        </p:nvSpPr>
        <p:spPr>
          <a:xfrm>
            <a:off x="7758109" y="4507615"/>
            <a:ext cx="4005846" cy="433553"/>
          </a:xfrm>
          <a:prstGeom prst="rect">
            <a:avLst/>
          </a:prstGeom>
          <a:solidFill>
            <a:schemeClr val="bg1"/>
          </a:solidFill>
        </p:spPr>
        <p:txBody>
          <a:bodyPr wrap="square" lIns="108000" tIns="108000" rIns="108000" bIns="108000" anchor="ctr">
            <a:spAutoFit/>
          </a:bodyPr>
          <a:lstStyle>
            <a:defPPr>
              <a:defRPr lang="de-DE"/>
            </a:defPPr>
            <a:lvl1pPr algn="ctr">
              <a:defRPr sz="1400"/>
            </a:lvl1pPr>
          </a:lstStyle>
          <a:p>
            <a:pPr marR="0" lvl="0" defTabSz="6858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cs typeface="Arial"/>
              </a:rPr>
              <a:t>Traditional distribution</a:t>
            </a:r>
          </a:p>
        </p:txBody>
      </p:sp>
      <p:pic>
        <p:nvPicPr>
          <p:cNvPr id="32" name="Grafik 31" descr="Geöffnetes Buch mit einfarbiger Füllung">
            <a:extLst>
              <a:ext uri="{FF2B5EF4-FFF2-40B4-BE49-F238E27FC236}">
                <a16:creationId xmlns:a16="http://schemas.microsoft.com/office/drawing/2014/main" id="{49ADECB0-515F-4F15-BE34-7603090F6E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812023" y="4540907"/>
            <a:ext cx="360040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330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B4E0E12E-86C1-4E5C-AE6A-9F4EFD2DD6E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928400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90" imgH="286" progId="TCLayout.ActiveDocument.1">
                  <p:embed/>
                </p:oleObj>
              </mc:Choice>
              <mc:Fallback>
                <p:oleObj name="think-cell Folie" r:id="rId4" imgW="290" imgH="286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B4E0E12E-86C1-4E5C-AE6A-9F4EFD2DD6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err="1"/>
              <a:t>DeepClean</a:t>
            </a:r>
            <a:r>
              <a:rPr lang="en-US"/>
              <a:t> </a:t>
            </a:r>
            <a:r>
              <a:rPr lang="en-US" err="1"/>
              <a:t>Silgranit</a:t>
            </a:r>
            <a:br>
              <a:rPr lang="en-US"/>
            </a:br>
            <a:r>
              <a:rPr lang="en-US" sz="2400">
                <a:ea typeface="+mn-lt"/>
                <a:cs typeface="+mn-lt"/>
              </a:rPr>
              <a:t>Replacement Bottle for BLANCO SILGRANIT Cleaning Set</a:t>
            </a:r>
            <a:endParaRPr lang="en-US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620755"/>
              </p:ext>
            </p:extLst>
          </p:nvPr>
        </p:nvGraphicFramePr>
        <p:xfrm>
          <a:off x="436965" y="1495425"/>
          <a:ext cx="7275818" cy="402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1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 b="1" noProof="0"/>
                        <a:t>Surface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SILGRANIT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endParaRPr lang="en-US" sz="700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1" noProof="0"/>
                        <a:t>Effect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baseline="0" noProof="0"/>
                        <a:t>Removing grease and starch deposits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endParaRPr lang="en-US" sz="700" noProof="0"/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/>
                        <a:t>Scope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4200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x 250 ml </a:t>
                      </a:r>
                      <a:r>
                        <a:rPr lang="en-US" sz="1600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DeepClean</a:t>
                      </a: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Silgranit</a:t>
                      </a:r>
                      <a:endParaRPr lang="en-US" sz="16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-342000" algn="l" defTabSz="914400" rtl="0" eaLnBrk="1" latinLnBrk="0" hangingPunct="1">
                        <a:spcAft>
                          <a:spcPts val="600"/>
                        </a:spcAft>
                      </a:pPr>
                      <a:endParaRPr lang="en-US" sz="7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1" noProof="0"/>
                        <a:t>Not suitable for</a:t>
                      </a: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SILGRANIT-</a:t>
                      </a:r>
                      <a:r>
                        <a:rPr lang="en-US" sz="16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en-US" sz="16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ook</a:t>
                      </a:r>
                      <a:r>
                        <a:rPr lang="en-US" sz="16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mixer taps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endParaRPr lang="en-US" sz="7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noProof="0"/>
                        <a:t>Use</a:t>
                      </a:r>
                    </a:p>
                    <a:p>
                      <a:endParaRPr lang="en-US" sz="1600" b="1" i="0" noProof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600" i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Descale the sink thoroughly with </a:t>
                      </a:r>
                      <a:br>
                        <a:rPr lang="en-US" sz="1600" i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i="1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DailyClean</a:t>
                      </a:r>
                      <a:r>
                        <a:rPr lang="en-US" sz="1600" i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 before use.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1600" i="1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1600" i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Apply </a:t>
                      </a:r>
                      <a:r>
                        <a:rPr lang="en-US" sz="1600" b="1" i="1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DeepClean</a:t>
                      </a:r>
                      <a:r>
                        <a:rPr lang="en-US" sz="1600" b="1" i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Silgranit </a:t>
                      </a:r>
                      <a:r>
                        <a:rPr lang="en-US" sz="1600" i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with the red sponge, leave it work (5 min). Moisten Sponge and clean the entire sink with the red side. Rinse away any residue and rub dry with a microfiber cloth.</a:t>
                      </a:r>
                      <a:endParaRPr lang="en-US" sz="1200" i="0"/>
                    </a:p>
                  </a:txBody>
                  <a:tcP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feld 14">
            <a:extLst>
              <a:ext uri="{FF2B5EF4-FFF2-40B4-BE49-F238E27FC236}">
                <a16:creationId xmlns:a16="http://schemas.microsoft.com/office/drawing/2014/main" id="{FDADF9A2-608B-49BB-9985-8977A0C29C9B}"/>
              </a:ext>
            </a:extLst>
          </p:cNvPr>
          <p:cNvSpPr txBox="1"/>
          <p:nvPr/>
        </p:nvSpPr>
        <p:spPr>
          <a:xfrm rot="1293360">
            <a:off x="8463313" y="212894"/>
            <a:ext cx="657616" cy="33855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NEW</a:t>
            </a:r>
            <a:endParaRPr kumimoji="0" lang="de-DE" sz="1400" b="1" i="0" u="none" strike="noStrike" kern="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76B0D398-A23D-40EF-BA0C-5D080883A8BD}"/>
              </a:ext>
            </a:extLst>
          </p:cNvPr>
          <p:cNvGrpSpPr/>
          <p:nvPr/>
        </p:nvGrpSpPr>
        <p:grpSpPr>
          <a:xfrm>
            <a:off x="7712783" y="1495425"/>
            <a:ext cx="4006800" cy="2880000"/>
            <a:chOff x="8424116" y="1495426"/>
            <a:chExt cx="4006800" cy="2880000"/>
          </a:xfrm>
        </p:grpSpPr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4D6CB587-BCBB-4AB5-8627-8F42DD94070D}"/>
                </a:ext>
              </a:extLst>
            </p:cNvPr>
            <p:cNvSpPr/>
            <p:nvPr/>
          </p:nvSpPr>
          <p:spPr>
            <a:xfrm>
              <a:off x="8424116" y="1495426"/>
              <a:ext cx="4006800" cy="288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  <p:pic>
          <p:nvPicPr>
            <p:cNvPr id="21" name="Grafik 20" descr="Ein Bild, das Text, Toilettenartikel, Hautcreme, Lotion enthält.&#10;&#10;Automatisch generierte Beschreibung">
              <a:extLst>
                <a:ext uri="{FF2B5EF4-FFF2-40B4-BE49-F238E27FC236}">
                  <a16:creationId xmlns:a16="http://schemas.microsoft.com/office/drawing/2014/main" id="{50BDEB2B-6B0B-49DE-A095-96000880C8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1261" y="1764954"/>
              <a:ext cx="612510" cy="2340944"/>
            </a:xfrm>
            <a:prstGeom prst="rect">
              <a:avLst/>
            </a:prstGeom>
          </p:spPr>
        </p:pic>
      </p:grpSp>
      <p:sp>
        <p:nvSpPr>
          <p:cNvPr id="27" name="Textfeld 26">
            <a:extLst>
              <a:ext uri="{FF2B5EF4-FFF2-40B4-BE49-F238E27FC236}">
                <a16:creationId xmlns:a16="http://schemas.microsoft.com/office/drawing/2014/main" id="{A02F3684-DA59-4975-ACF7-4AC8662973F1}"/>
              </a:ext>
            </a:extLst>
          </p:cNvPr>
          <p:cNvSpPr txBox="1"/>
          <p:nvPr/>
        </p:nvSpPr>
        <p:spPr>
          <a:xfrm>
            <a:off x="7712783" y="4495561"/>
            <a:ext cx="4006799" cy="433553"/>
          </a:xfrm>
          <a:prstGeom prst="rect">
            <a:avLst/>
          </a:prstGeom>
          <a:solidFill>
            <a:schemeClr val="bg1"/>
          </a:solidFill>
        </p:spPr>
        <p:txBody>
          <a:bodyPr wrap="square" lIns="108000" tIns="108000" rIns="108000" bIns="108000" anchor="ctr">
            <a:spAutoFit/>
          </a:bodyPr>
          <a:lstStyle>
            <a:defPPr>
              <a:defRPr lang="de-DE"/>
            </a:defPPr>
            <a:lvl1pPr algn="ctr">
              <a:defRPr sz="1400"/>
            </a:lvl1pPr>
          </a:lstStyle>
          <a:p>
            <a:pPr marR="0" lvl="0" defTabSz="6858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>
                <a:solidFill>
                  <a:srgbClr val="585858"/>
                </a:solidFill>
                <a:latin typeface="Arial"/>
                <a:cs typeface="Arial"/>
              </a:rPr>
              <a:t>Owned web-shop only</a:t>
            </a:r>
            <a:endParaRPr kumimoji="0" lang="en-US" sz="1400" i="0" u="none" strike="noStrike" kern="1200" cap="none" spc="0" normalizeH="0" baseline="0" noProof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26" name="Grafik 25" descr="Warenkorb mit einfarbiger Füllung">
            <a:extLst>
              <a:ext uri="{FF2B5EF4-FFF2-40B4-BE49-F238E27FC236}">
                <a16:creationId xmlns:a16="http://schemas.microsoft.com/office/drawing/2014/main" id="{53DBD92F-70CF-4A88-AEAC-654BF02D7C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52184" y="4528853"/>
            <a:ext cx="360040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83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AD74BBB8-6D96-479C-8BCA-6DD9C1C252D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681478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90" imgH="286" progId="TCLayout.ActiveDocument.1">
                  <p:embed/>
                </p:oleObj>
              </mc:Choice>
              <mc:Fallback>
                <p:oleObj name="think-cell Folie" r:id="rId4" imgW="290" imgH="286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AD74BBB8-6D96-479C-8BCA-6DD9C1C252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591109"/>
              </p:ext>
            </p:extLst>
          </p:nvPr>
        </p:nvGraphicFramePr>
        <p:xfrm>
          <a:off x="209550" y="1268760"/>
          <a:ext cx="11791108" cy="53860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70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3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3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35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35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3651">
                <a:tc>
                  <a:txBody>
                    <a:bodyPr/>
                    <a:lstStyle/>
                    <a:p>
                      <a:pPr algn="l"/>
                      <a:endParaRPr lang="en-AU" sz="1600" noProof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b="0" noProof="0"/>
                        <a:t>SILGRANIT </a:t>
                      </a:r>
                      <a:br>
                        <a:rPr lang="en-AU" sz="1600" b="0" noProof="0"/>
                      </a:br>
                      <a:r>
                        <a:rPr lang="en-AU" sz="1600" b="0" noProof="0"/>
                        <a:t>Cleaning Set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u="none" noProof="0" err="1">
                          <a:solidFill>
                            <a:srgbClr val="ABABAB"/>
                          </a:solidFill>
                        </a:rPr>
                        <a:t>Schock</a:t>
                      </a:r>
                      <a:r>
                        <a:rPr lang="en-AU" sz="1600" u="none" noProof="0">
                          <a:solidFill>
                            <a:srgbClr val="ABABAB"/>
                          </a:solidFill>
                        </a:rPr>
                        <a:t> Easy Care*</a:t>
                      </a:r>
                      <a:endParaRPr lang="en-AU" sz="1200" u="none" noProof="0">
                        <a:solidFill>
                          <a:srgbClr val="ABABAB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u="none" noProof="0" err="1">
                          <a:solidFill>
                            <a:srgbClr val="ABABAB"/>
                          </a:solidFill>
                        </a:rPr>
                        <a:t>Naber</a:t>
                      </a:r>
                      <a:r>
                        <a:rPr lang="en-AU" sz="1600" u="none" noProof="0">
                          <a:solidFill>
                            <a:srgbClr val="ABABAB"/>
                          </a:solidFill>
                        </a:rPr>
                        <a:t> Care-Set</a:t>
                      </a:r>
                    </a:p>
                    <a:p>
                      <a:pPr algn="ctr"/>
                      <a:r>
                        <a:rPr lang="en-AU" sz="1600" u="none" noProof="0">
                          <a:solidFill>
                            <a:srgbClr val="ABABAB"/>
                          </a:solidFill>
                        </a:rPr>
                        <a:t>Sin-</a:t>
                      </a:r>
                      <a:r>
                        <a:rPr lang="en-AU" sz="1600" u="none" noProof="0" err="1">
                          <a:solidFill>
                            <a:srgbClr val="ABABAB"/>
                          </a:solidFill>
                        </a:rPr>
                        <a:t>Nagranit</a:t>
                      </a:r>
                      <a:r>
                        <a:rPr lang="en-AU" sz="1600" u="none" noProof="0">
                          <a:solidFill>
                            <a:srgbClr val="ABABAB"/>
                          </a:solidFill>
                        </a:rPr>
                        <a:t>*</a:t>
                      </a:r>
                      <a:endParaRPr lang="en-AU" sz="1200" u="none" noProof="0">
                        <a:solidFill>
                          <a:srgbClr val="ABABAB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u="none" noProof="0">
                          <a:solidFill>
                            <a:srgbClr val="ABABAB"/>
                          </a:solidFill>
                        </a:rPr>
                        <a:t>Franke </a:t>
                      </a:r>
                      <a:r>
                        <a:rPr lang="en-AU" sz="1600" u="none" noProof="0" err="1">
                          <a:solidFill>
                            <a:srgbClr val="ABABAB"/>
                          </a:solidFill>
                        </a:rPr>
                        <a:t>Colored</a:t>
                      </a:r>
                      <a:r>
                        <a:rPr lang="en-AU" sz="1600" u="none" noProof="0">
                          <a:solidFill>
                            <a:srgbClr val="ABABAB"/>
                          </a:solidFill>
                        </a:rPr>
                        <a:t> </a:t>
                      </a:r>
                      <a:br>
                        <a:rPr lang="en-AU" sz="1600" u="none" noProof="0">
                          <a:solidFill>
                            <a:srgbClr val="ABABAB"/>
                          </a:solidFill>
                        </a:rPr>
                      </a:br>
                      <a:r>
                        <a:rPr lang="en-AU" sz="1600" u="none" noProof="0">
                          <a:solidFill>
                            <a:srgbClr val="ABABAB"/>
                          </a:solidFill>
                        </a:rPr>
                        <a:t>Sink Cleaner*</a:t>
                      </a:r>
                      <a:endParaRPr lang="en-AU" sz="1200" u="none" noProof="0">
                        <a:solidFill>
                          <a:srgbClr val="ABABAB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2381">
                <a:tc>
                  <a:txBody>
                    <a:bodyPr/>
                    <a:lstStyle/>
                    <a:p>
                      <a:endParaRPr lang="en-AU" sz="1600" noProof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AU" sz="1600" noProof="0"/>
                    </a:p>
                    <a:p>
                      <a:endParaRPr lang="en-AU" sz="1600" noProof="0"/>
                    </a:p>
                    <a:p>
                      <a:endParaRPr lang="en-AU" sz="1600" noProof="0"/>
                    </a:p>
                    <a:p>
                      <a:endParaRPr lang="en-AU" sz="1600" noProof="0"/>
                    </a:p>
                    <a:p>
                      <a:endParaRPr lang="en-AU" sz="1600" noProof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1600" noProof="0">
                        <a:solidFill>
                          <a:srgbClr val="ABABAB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AU" sz="1600" noProof="0">
                        <a:solidFill>
                          <a:srgbClr val="ABABAB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AU" sz="1600" noProof="0">
                        <a:solidFill>
                          <a:srgbClr val="ABABAB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55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Developed &amp; tested for Silgranit</a:t>
                      </a:r>
                      <a:endParaRPr lang="en-AU" sz="1400" b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kern="1200" noProof="0">
                          <a:solidFill>
                            <a:srgbClr val="ABABAB"/>
                          </a:solidFill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BABA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No</a:t>
                      </a:r>
                      <a:endParaRPr lang="en-AU" sz="1000" kern="1200" noProof="0">
                        <a:solidFill>
                          <a:srgbClr val="ABABA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BABA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No</a:t>
                      </a:r>
                      <a:endParaRPr lang="en-AU" sz="1400" kern="1200" noProof="0">
                        <a:solidFill>
                          <a:srgbClr val="ABABA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5524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b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Removing limescale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kern="1200" noProof="0">
                          <a:solidFill>
                            <a:srgbClr val="ABABAB"/>
                          </a:solidFill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kern="1200" noProof="0">
                          <a:solidFill>
                            <a:srgbClr val="ABABAB"/>
                          </a:solidFill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kern="1200" noProof="0">
                          <a:solidFill>
                            <a:srgbClr val="ABABAB"/>
                          </a:solidFill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5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AU" sz="1400" b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Removing grease &amp; starch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kern="1200" noProof="0">
                          <a:solidFill>
                            <a:srgbClr val="ABABAB"/>
                          </a:solidFill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kern="1200" noProof="0">
                          <a:solidFill>
                            <a:srgbClr val="ABABAB"/>
                          </a:solidFill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kern="1200" noProof="0">
                          <a:solidFill>
                            <a:srgbClr val="ABABAB"/>
                          </a:solidFill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5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AU" sz="1400" b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Procedure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b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Ready-to-use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AU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BABAB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Ready-to-use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AU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BABAB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Single Use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A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BABAB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Single Bottle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5524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b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Conformity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EU (10 countries)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A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BABAB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DE/AT only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kern="1200" noProof="0">
                          <a:solidFill>
                            <a:srgbClr val="ABABAB"/>
                          </a:solidFill>
                          <a:latin typeface="+mn-lt"/>
                          <a:ea typeface="+mn-ea"/>
                          <a:cs typeface="+mn-cs"/>
                        </a:rPr>
                        <a:t>DE/AT </a:t>
                      </a:r>
                      <a:r>
                        <a:rPr lang="en-AU" sz="1400" kern="1200" noProof="0" dirty="0">
                          <a:solidFill>
                            <a:srgbClr val="ABABAB"/>
                          </a:solidFill>
                          <a:latin typeface="+mn-lt"/>
                          <a:ea typeface="+mn-ea"/>
                          <a:cs typeface="+mn-cs"/>
                        </a:rPr>
                        <a:t>only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kern="1200" noProof="0" dirty="0">
                          <a:solidFill>
                            <a:srgbClr val="ABABAB"/>
                          </a:solidFill>
                          <a:latin typeface="+mn-lt"/>
                          <a:ea typeface="+mn-ea"/>
                          <a:cs typeface="+mn-cs"/>
                        </a:rPr>
                        <a:t>EU (8 countries)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2387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b="1" u="none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Volume</a:t>
                      </a:r>
                      <a:endParaRPr lang="en-AU" sz="1000" b="0" u="none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 ml</a:t>
                      </a:r>
                      <a:br>
                        <a:rPr lang="en-AU" sz="14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AU" sz="14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250 ml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u="none" kern="1200" noProof="0">
                          <a:solidFill>
                            <a:srgbClr val="ABABAB"/>
                          </a:solidFill>
                          <a:latin typeface="+mn-lt"/>
                          <a:ea typeface="+mn-ea"/>
                          <a:cs typeface="+mn-cs"/>
                        </a:rPr>
                        <a:t>2 x 250 ml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u="none" kern="1200" noProof="0">
                          <a:solidFill>
                            <a:srgbClr val="ABABAB"/>
                          </a:solidFill>
                          <a:latin typeface="+mn-lt"/>
                          <a:ea typeface="+mn-ea"/>
                          <a:cs typeface="+mn-cs"/>
                        </a:rPr>
                        <a:t>3 x 50 ml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AU" sz="1400" u="none" kern="1200" noProof="0" dirty="0">
                          <a:solidFill>
                            <a:srgbClr val="ABABAB"/>
                          </a:solidFill>
                          <a:latin typeface="+mn-lt"/>
                          <a:ea typeface="+mn-ea"/>
                          <a:cs typeface="+mn-cs"/>
                        </a:rPr>
                        <a:t>250 ml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Titel 1">
            <a:extLst>
              <a:ext uri="{FF2B5EF4-FFF2-40B4-BE49-F238E27FC236}">
                <a16:creationId xmlns:a16="http://schemas.microsoft.com/office/drawing/2014/main" id="{21EBF850-2126-407E-90C3-093AC2A12D7B}"/>
              </a:ext>
            </a:extLst>
          </p:cNvPr>
          <p:cNvSpPr txBox="1">
            <a:spLocks/>
          </p:cNvSpPr>
          <p:nvPr/>
        </p:nvSpPr>
        <p:spPr>
          <a:xfrm>
            <a:off x="209550" y="203200"/>
            <a:ext cx="8324850" cy="8794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ts val="248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/>
              <a:t>How do we stand against competition?</a:t>
            </a:r>
          </a:p>
        </p:txBody>
      </p:sp>
      <p:sp>
        <p:nvSpPr>
          <p:cNvPr id="16" name="Flussdiagramm: Verbinder 15">
            <a:extLst>
              <a:ext uri="{FF2B5EF4-FFF2-40B4-BE49-F238E27FC236}">
                <a16:creationId xmlns:a16="http://schemas.microsoft.com/office/drawing/2014/main" id="{6A4B8706-BF63-4EBA-8657-350E4FD899EB}"/>
              </a:ext>
            </a:extLst>
          </p:cNvPr>
          <p:cNvSpPr/>
          <p:nvPr/>
        </p:nvSpPr>
        <p:spPr>
          <a:xfrm>
            <a:off x="3691525" y="1988840"/>
            <a:ext cx="1550533" cy="1550533"/>
          </a:xfrm>
          <a:prstGeom prst="flowChartConnector">
            <a:avLst/>
          </a:prstGeom>
          <a:blipFill>
            <a:blip r:embed="rId6"/>
            <a:stretch>
              <a:fillRect/>
            </a:stretch>
          </a:blipFill>
          <a:ln w="127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FB04DB54-BE12-4B5D-9E49-195A37C79F2B}"/>
              </a:ext>
            </a:extLst>
          </p:cNvPr>
          <p:cNvGrpSpPr/>
          <p:nvPr/>
        </p:nvGrpSpPr>
        <p:grpSpPr>
          <a:xfrm>
            <a:off x="5805218" y="2061655"/>
            <a:ext cx="1626949" cy="1418218"/>
            <a:chOff x="4802290" y="2061655"/>
            <a:chExt cx="1626949" cy="1418218"/>
          </a:xfrm>
        </p:grpSpPr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07E5B212-4B2C-4CAD-A3E4-A42C1A87540D}"/>
                </a:ext>
              </a:extLst>
            </p:cNvPr>
            <p:cNvSpPr/>
            <p:nvPr/>
          </p:nvSpPr>
          <p:spPr>
            <a:xfrm>
              <a:off x="4802290" y="2061655"/>
              <a:ext cx="1626949" cy="14182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  <p:pic>
          <p:nvPicPr>
            <p:cNvPr id="1028" name="Picture 4" descr="Easy Care Set für Granitspülen von SCHOCK / Spülbeckenreiniger / Spülenreinigungsset">
              <a:extLst>
                <a:ext uri="{FF2B5EF4-FFF2-40B4-BE49-F238E27FC236}">
                  <a16:creationId xmlns:a16="http://schemas.microsoft.com/office/drawing/2014/main" id="{A26CF086-A429-4636-A459-472824120C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4686" y="2121155"/>
              <a:ext cx="1307845" cy="1307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7F1360CF-4D0F-4DC6-8E99-156684A77A4E}"/>
              </a:ext>
            </a:extLst>
          </p:cNvPr>
          <p:cNvGrpSpPr/>
          <p:nvPr/>
        </p:nvGrpSpPr>
        <p:grpSpPr>
          <a:xfrm>
            <a:off x="7960484" y="2061655"/>
            <a:ext cx="1626949" cy="1418218"/>
            <a:chOff x="6599574" y="2061655"/>
            <a:chExt cx="1626949" cy="1418218"/>
          </a:xfrm>
        </p:grpSpPr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94AD832B-7CD9-490B-B440-9E30A266507C}"/>
                </a:ext>
              </a:extLst>
            </p:cNvPr>
            <p:cNvSpPr/>
            <p:nvPr/>
          </p:nvSpPr>
          <p:spPr>
            <a:xfrm>
              <a:off x="6599574" y="2061655"/>
              <a:ext cx="1626949" cy="14182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  <p:pic>
          <p:nvPicPr>
            <p:cNvPr id="1030" name="Picture 6" descr="Pflegeset Cin-Nagranit">
              <a:extLst>
                <a:ext uri="{FF2B5EF4-FFF2-40B4-BE49-F238E27FC236}">
                  <a16:creationId xmlns:a16="http://schemas.microsoft.com/office/drawing/2014/main" id="{552B53AF-D797-4C9B-8AAD-46A4A140AD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27" r="12448"/>
            <a:stretch/>
          </p:blipFill>
          <p:spPr bwMode="auto">
            <a:xfrm>
              <a:off x="6751659" y="2176916"/>
              <a:ext cx="1173530" cy="1151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42DF281D-DF78-4261-8FED-025BB7E0C322}"/>
              </a:ext>
            </a:extLst>
          </p:cNvPr>
          <p:cNvGrpSpPr/>
          <p:nvPr/>
        </p:nvGrpSpPr>
        <p:grpSpPr>
          <a:xfrm>
            <a:off x="10117387" y="2063213"/>
            <a:ext cx="1626949" cy="1418218"/>
            <a:chOff x="8424563" y="2066754"/>
            <a:chExt cx="1626949" cy="1418218"/>
          </a:xfrm>
        </p:grpSpPr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0D53AE8F-B4D8-4E5A-8D98-C20A82FCD1A9}"/>
                </a:ext>
              </a:extLst>
            </p:cNvPr>
            <p:cNvSpPr/>
            <p:nvPr/>
          </p:nvSpPr>
          <p:spPr>
            <a:xfrm>
              <a:off x="8424563" y="2066754"/>
              <a:ext cx="1626949" cy="14182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9BB829EA-2DF4-4364-9558-FA600D6410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9403" y="2176916"/>
              <a:ext cx="307792" cy="1197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4" name="Rechteck 53">
            <a:extLst>
              <a:ext uri="{FF2B5EF4-FFF2-40B4-BE49-F238E27FC236}">
                <a16:creationId xmlns:a16="http://schemas.microsoft.com/office/drawing/2014/main" id="{7BB71EFF-0562-44AF-BBF9-C24718992854}"/>
              </a:ext>
            </a:extLst>
          </p:cNvPr>
          <p:cNvSpPr/>
          <p:nvPr/>
        </p:nvSpPr>
        <p:spPr>
          <a:xfrm>
            <a:off x="10119024" y="2061655"/>
            <a:ext cx="1626949" cy="1418218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E53340A6-EB5B-4CE2-BD76-568F561BC97F}"/>
              </a:ext>
            </a:extLst>
          </p:cNvPr>
          <p:cNvSpPr/>
          <p:nvPr/>
        </p:nvSpPr>
        <p:spPr>
          <a:xfrm>
            <a:off x="7960484" y="2061655"/>
            <a:ext cx="1626949" cy="1418218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1D7615D7-EA39-49E0-8494-F7DC87E223C5}"/>
              </a:ext>
            </a:extLst>
          </p:cNvPr>
          <p:cNvSpPr/>
          <p:nvPr/>
        </p:nvSpPr>
        <p:spPr>
          <a:xfrm>
            <a:off x="5801944" y="2061655"/>
            <a:ext cx="1626949" cy="1418218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43AB83F9-8623-450A-95A3-3AE51C6CD9AD}"/>
              </a:ext>
            </a:extLst>
          </p:cNvPr>
          <p:cNvSpPr txBox="1"/>
          <p:nvPr/>
        </p:nvSpPr>
        <p:spPr>
          <a:xfrm>
            <a:off x="209550" y="6608611"/>
            <a:ext cx="459030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050" i="1">
                <a:solidFill>
                  <a:srgbClr val="818181"/>
                </a:solidFill>
              </a:rPr>
              <a:t>*Based on manufacturers information and own testing results (11/2021)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4F1D495B-36AD-4C76-9471-66638518281D}"/>
              </a:ext>
            </a:extLst>
          </p:cNvPr>
          <p:cNvSpPr txBox="1"/>
          <p:nvPr/>
        </p:nvSpPr>
        <p:spPr>
          <a:xfrm rot="19800000">
            <a:off x="3200520" y="2004097"/>
            <a:ext cx="657616" cy="33855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rPr>
              <a:t>NEW</a:t>
            </a:r>
            <a:endParaRPr kumimoji="0" lang="de-DE" sz="1400" b="1" i="0" u="none" strike="noStrike" kern="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3459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CC90B461-E07C-4E6E-BF87-9C536D97250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49407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90" imgH="286" progId="TCLayout.ActiveDocument.1">
                  <p:embed/>
                </p:oleObj>
              </mc:Choice>
              <mc:Fallback>
                <p:oleObj name="think-cell Folie" r:id="rId4" imgW="290" imgH="286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CC90B461-E07C-4E6E-BF87-9C536D9725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Positioning, Availability and Products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7D8C83A-76EB-4E8D-B2D5-8B3B0B0D7C78}"/>
              </a:ext>
            </a:extLst>
          </p:cNvPr>
          <p:cNvSpPr txBox="1">
            <a:spLocks/>
          </p:cNvSpPr>
          <p:nvPr/>
        </p:nvSpPr>
        <p:spPr>
          <a:xfrm>
            <a:off x="4413255" y="1495425"/>
            <a:ext cx="3384376" cy="492125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vert="horz" lIns="72000" tIns="252000" rIns="72000" bIns="72000" rtlCol="0">
            <a:normAutofit/>
          </a:bodyPr>
          <a:lstStyle>
            <a:lvl1pPr marL="0" indent="0" algn="l" defTabSz="864017" rtl="0" eaLnBrk="1" latinLnBrk="0" hangingPunct="1">
              <a:lnSpc>
                <a:spcPct val="90000"/>
              </a:lnSpc>
              <a:spcBef>
                <a:spcPts val="94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0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96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bg1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76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Symbol" panose="05050102010706020507" pitchFamily="18" charset="2"/>
              <a:buChar char="-"/>
              <a:tabLst>
                <a:tab pos="7889875" algn="l"/>
              </a:tabLs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20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376046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54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62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70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3513" lvl="1" indent="0" algn="ctr">
              <a:buNone/>
            </a:pPr>
            <a:r>
              <a:rPr lang="en-US" b="1"/>
              <a:t>Availability</a:t>
            </a:r>
            <a:endParaRPr lang="en-US" b="1">
              <a:latin typeface="+mn-lt"/>
              <a:cs typeface="+mn-cs"/>
            </a:endParaRPr>
          </a:p>
          <a:p>
            <a:pPr marL="163513" lvl="1" indent="0" algn="ctr">
              <a:buNone/>
            </a:pPr>
            <a:endParaRPr lang="en-US" sz="1200">
              <a:latin typeface="+mn-lt"/>
              <a:cs typeface="+mn-cs"/>
            </a:endParaRPr>
          </a:p>
          <a:p>
            <a:pPr marL="163513" lvl="1" indent="0">
              <a:buNone/>
            </a:pPr>
            <a:r>
              <a:rPr lang="en-US" sz="1600">
                <a:latin typeface="+mn-lt"/>
                <a:cs typeface="+mn-cs"/>
              </a:rPr>
              <a:t>Since September 2022</a:t>
            </a:r>
          </a:p>
          <a:p>
            <a:pPr marL="163513" lvl="1" indent="0">
              <a:lnSpc>
                <a:spcPct val="100000"/>
              </a:lnSpc>
              <a:buNone/>
            </a:pPr>
            <a:endParaRPr lang="en-US" sz="1200" i="1">
              <a:latin typeface="+mn-lt"/>
              <a:cs typeface="+mn-cs"/>
            </a:endParaRPr>
          </a:p>
          <a:p>
            <a:pPr marL="163513" lvl="1" indent="0">
              <a:lnSpc>
                <a:spcPct val="100000"/>
              </a:lnSpc>
              <a:buNone/>
            </a:pPr>
            <a:r>
              <a:rPr lang="en-US" sz="1100" i="1">
                <a:latin typeface="+mn-lt"/>
                <a:cs typeface="+mn-cs"/>
              </a:rPr>
              <a:t>Inventories of previous BLANCO ACTIV is expected to last until Dec. 2022.</a:t>
            </a:r>
          </a:p>
          <a:p>
            <a:pPr marL="163513" lvl="1" indent="0">
              <a:buNone/>
            </a:pPr>
            <a:endParaRPr lang="en-US" sz="2000"/>
          </a:p>
        </p:txBody>
      </p:sp>
      <p:pic>
        <p:nvPicPr>
          <p:cNvPr id="39" name="Picture 2" descr="C:\Users\de00102971\Desktop\Gut Böckel\65901007g.jpg">
            <a:extLst>
              <a:ext uri="{FF2B5EF4-FFF2-40B4-BE49-F238E27FC236}">
                <a16:creationId xmlns:a16="http://schemas.microsoft.com/office/drawing/2014/main" id="{156A0746-BC1C-42C7-812E-4DC199713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090" y="4289257"/>
            <a:ext cx="2582705" cy="140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17D8C83A-76EB-4E8D-B2D5-8B3B0B0D7C78}"/>
              </a:ext>
            </a:extLst>
          </p:cNvPr>
          <p:cNvSpPr txBox="1">
            <a:spLocks/>
          </p:cNvSpPr>
          <p:nvPr/>
        </p:nvSpPr>
        <p:spPr>
          <a:xfrm>
            <a:off x="8375824" y="1499507"/>
            <a:ext cx="3384376" cy="491716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vert="horz" lIns="72000" tIns="252000" rIns="72000" bIns="72000" rtlCol="0">
            <a:normAutofit/>
          </a:bodyPr>
          <a:lstStyle>
            <a:lvl1pPr marL="0" indent="0" algn="l" defTabSz="864017" rtl="0" eaLnBrk="1" latinLnBrk="0" hangingPunct="1">
              <a:lnSpc>
                <a:spcPct val="90000"/>
              </a:lnSpc>
              <a:spcBef>
                <a:spcPts val="94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0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96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bg1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76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Symbol" panose="05050102010706020507" pitchFamily="18" charset="2"/>
              <a:buChar char="-"/>
              <a:tabLst>
                <a:tab pos="7889875" algn="l"/>
              </a:tabLs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20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376046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54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62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70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3513" lvl="1" indent="0" algn="ctr">
              <a:buNone/>
            </a:pPr>
            <a:r>
              <a:rPr lang="en-US" b="1"/>
              <a:t>Products</a:t>
            </a:r>
          </a:p>
          <a:p>
            <a:pPr marL="163513" lvl="1" indent="0" algn="ctr">
              <a:buNone/>
            </a:pPr>
            <a:endParaRPr lang="en-US" sz="1200" b="1"/>
          </a:p>
          <a:p>
            <a:pPr marL="163513" lvl="1" indent="0">
              <a:buNone/>
            </a:pPr>
            <a:r>
              <a:rPr lang="en-US" sz="1600" err="1">
                <a:latin typeface="+mn-lt"/>
                <a:cs typeface="+mn-cs"/>
              </a:rPr>
              <a:t>Silgranit</a:t>
            </a:r>
            <a:r>
              <a:rPr lang="en-US" sz="1600">
                <a:latin typeface="+mn-lt"/>
                <a:cs typeface="+mn-cs"/>
              </a:rPr>
              <a:t> Cleaning Set*</a:t>
            </a:r>
          </a:p>
          <a:p>
            <a:pPr marL="163513" lvl="1" indent="0">
              <a:buNone/>
            </a:pPr>
            <a:endParaRPr lang="en-US" sz="1600">
              <a:latin typeface="+mn-lt"/>
              <a:cs typeface="+mn-cs"/>
            </a:endParaRPr>
          </a:p>
          <a:p>
            <a:pPr marL="163513" lvl="1" indent="0">
              <a:buNone/>
            </a:pPr>
            <a:r>
              <a:rPr lang="en-US" sz="1600" err="1">
                <a:latin typeface="+mn-lt"/>
                <a:cs typeface="+mn-cs"/>
              </a:rPr>
              <a:t>DeepClean</a:t>
            </a:r>
            <a:r>
              <a:rPr lang="en-US" sz="1600">
                <a:latin typeface="+mn-lt"/>
                <a:cs typeface="+mn-cs"/>
              </a:rPr>
              <a:t> </a:t>
            </a:r>
            <a:r>
              <a:rPr lang="en-US" sz="1600" err="1">
                <a:latin typeface="+mn-lt"/>
                <a:cs typeface="+mn-cs"/>
              </a:rPr>
              <a:t>Silgranit</a:t>
            </a:r>
            <a:r>
              <a:rPr lang="en-US" sz="1600">
                <a:latin typeface="+mn-lt"/>
                <a:cs typeface="+mn-cs"/>
              </a:rPr>
              <a:t>*</a:t>
            </a:r>
          </a:p>
          <a:p>
            <a:pPr marL="163513" lvl="1" indent="0">
              <a:buNone/>
            </a:pPr>
            <a:endParaRPr lang="en-US" sz="1600">
              <a:latin typeface="+mn-lt"/>
              <a:cs typeface="+mn-cs"/>
            </a:endParaRPr>
          </a:p>
          <a:p>
            <a:pPr marL="163513" lvl="1" indent="0">
              <a:buNone/>
            </a:pPr>
            <a:endParaRPr lang="en-US" sz="1400" i="1">
              <a:latin typeface="+mn-lt"/>
              <a:cs typeface="+mn-cs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4A3BA11-D6D9-4F80-972D-BF6395833FFE}"/>
              </a:ext>
            </a:extLst>
          </p:cNvPr>
          <p:cNvSpPr txBox="1"/>
          <p:nvPr/>
        </p:nvSpPr>
        <p:spPr>
          <a:xfrm>
            <a:off x="8472264" y="5329363"/>
            <a:ext cx="3259376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i="1"/>
              <a:t>* </a:t>
            </a:r>
            <a:r>
              <a:rPr lang="en-US" sz="1050" i="1"/>
              <a:t>Instruction for use, safety data sheets of products and labels on product containers are available in 8 languages (DE/EN/ES/FR/IT/NL/PT/RU) and therefore accepted for legal marketability in countries according to their official languages.</a:t>
            </a:r>
          </a:p>
        </p:txBody>
      </p:sp>
      <p:sp>
        <p:nvSpPr>
          <p:cNvPr id="34" name="Inhaltsplatzhalter 2">
            <a:extLst>
              <a:ext uri="{FF2B5EF4-FFF2-40B4-BE49-F238E27FC236}">
                <a16:creationId xmlns:a16="http://schemas.microsoft.com/office/drawing/2014/main" id="{3CB772BD-9DD0-48C5-AFFB-529B09DFC05F}"/>
              </a:ext>
            </a:extLst>
          </p:cNvPr>
          <p:cNvSpPr txBox="1">
            <a:spLocks/>
          </p:cNvSpPr>
          <p:nvPr/>
        </p:nvSpPr>
        <p:spPr>
          <a:xfrm>
            <a:off x="460360" y="1495425"/>
            <a:ext cx="3520728" cy="492125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vert="horz" lIns="72000" tIns="252000" rIns="72000" bIns="72000" rtlCol="0" anchor="t">
            <a:normAutofit/>
          </a:bodyPr>
          <a:lstStyle>
            <a:lvl1pPr marL="0" indent="0" algn="l" defTabSz="864017" rtl="0" eaLnBrk="1" latinLnBrk="0" hangingPunct="1">
              <a:lnSpc>
                <a:spcPct val="90000"/>
              </a:lnSpc>
              <a:spcBef>
                <a:spcPts val="94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0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96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bg1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76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Symbol" panose="05050102010706020507" pitchFamily="18" charset="2"/>
              <a:buChar char="-"/>
              <a:tabLst>
                <a:tab pos="7889875" algn="l"/>
              </a:tabLs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20000" indent="-180000" algn="l" defTabSz="864017" rtl="0" eaLnBrk="1" latinLnBrk="0" hangingPunct="1">
              <a:lnSpc>
                <a:spcPct val="90000"/>
              </a:lnSpc>
              <a:spcBef>
                <a:spcPts val="472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376046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54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62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70" indent="-216004" algn="l" defTabSz="864017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3195" lvl="1" indent="0" algn="ctr">
              <a:buNone/>
            </a:pPr>
            <a:r>
              <a:rPr lang="de-DE" b="1">
                <a:latin typeface="Arial"/>
                <a:cs typeface="Arial"/>
              </a:rPr>
              <a:t>Positioning</a:t>
            </a: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0420859C-B857-4390-A86A-FAC76744A1DD}"/>
              </a:ext>
            </a:extLst>
          </p:cNvPr>
          <p:cNvSpPr/>
          <p:nvPr/>
        </p:nvSpPr>
        <p:spPr bwMode="auto">
          <a:xfrm>
            <a:off x="648159" y="2188558"/>
            <a:ext cx="955850" cy="1844911"/>
          </a:xfrm>
          <a:prstGeom prst="rect">
            <a:avLst/>
          </a:prstGeom>
          <a:solidFill>
            <a:srgbClr val="222268"/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Deep</a:t>
            </a: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400" b="1" kern="0">
                <a:solidFill>
                  <a:srgbClr val="FFFFFF"/>
                </a:solidFill>
              </a:rPr>
              <a:t>Clean</a:t>
            </a: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1A75EACD-4CE7-4A5E-947C-715998259A0C}"/>
              </a:ext>
            </a:extLst>
          </p:cNvPr>
          <p:cNvSpPr/>
          <p:nvPr/>
        </p:nvSpPr>
        <p:spPr bwMode="auto">
          <a:xfrm>
            <a:off x="1637985" y="2188558"/>
            <a:ext cx="2134673" cy="1844911"/>
          </a:xfrm>
          <a:prstGeom prst="rect">
            <a:avLst/>
          </a:prstGeom>
          <a:solidFill>
            <a:srgbClr val="222268"/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45" name="Grafik 44">
            <a:extLst>
              <a:ext uri="{FF2B5EF4-FFF2-40B4-BE49-F238E27FC236}">
                <a16:creationId xmlns:a16="http://schemas.microsoft.com/office/drawing/2014/main" id="{463C3C6C-072D-43B2-9513-D4458A1CD7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133" y="2285876"/>
            <a:ext cx="704890" cy="704890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AD85D47F-7314-4866-A85F-05D481BFD3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616" y="2119470"/>
            <a:ext cx="918763" cy="918763"/>
          </a:xfrm>
          <a:prstGeom prst="rect">
            <a:avLst/>
          </a:prstGeom>
        </p:spPr>
      </p:pic>
      <p:sp>
        <p:nvSpPr>
          <p:cNvPr id="59" name="Rechteck 58">
            <a:extLst>
              <a:ext uri="{FF2B5EF4-FFF2-40B4-BE49-F238E27FC236}">
                <a16:creationId xmlns:a16="http://schemas.microsoft.com/office/drawing/2014/main" id="{41D4F5F8-5EB8-4917-AC1A-5CFB952183A1}"/>
              </a:ext>
            </a:extLst>
          </p:cNvPr>
          <p:cNvSpPr/>
          <p:nvPr/>
        </p:nvSpPr>
        <p:spPr bwMode="auto">
          <a:xfrm>
            <a:off x="1646161" y="4077072"/>
            <a:ext cx="2134673" cy="1208689"/>
          </a:xfrm>
          <a:prstGeom prst="rect">
            <a:avLst/>
          </a:prstGeom>
          <a:solidFill>
            <a:srgbClr val="6B6BCF"/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60" name="Grafik 59">
            <a:extLst>
              <a:ext uri="{FF2B5EF4-FFF2-40B4-BE49-F238E27FC236}">
                <a16:creationId xmlns:a16="http://schemas.microsoft.com/office/drawing/2014/main" id="{64EBB315-A68F-4ECF-9A95-0B69F54ED0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996" y="4270264"/>
            <a:ext cx="832765" cy="832765"/>
          </a:xfrm>
          <a:prstGeom prst="rect">
            <a:avLst/>
          </a:prstGeom>
        </p:spPr>
      </p:pic>
      <p:sp>
        <p:nvSpPr>
          <p:cNvPr id="61" name="Rechteck 60">
            <a:extLst>
              <a:ext uri="{FF2B5EF4-FFF2-40B4-BE49-F238E27FC236}">
                <a16:creationId xmlns:a16="http://schemas.microsoft.com/office/drawing/2014/main" id="{B894427F-3CB0-49E8-8ACB-09665D10D978}"/>
              </a:ext>
            </a:extLst>
          </p:cNvPr>
          <p:cNvSpPr/>
          <p:nvPr/>
        </p:nvSpPr>
        <p:spPr bwMode="auto">
          <a:xfrm>
            <a:off x="648159" y="4077072"/>
            <a:ext cx="955851" cy="1208689"/>
          </a:xfrm>
          <a:prstGeom prst="rect">
            <a:avLst/>
          </a:prstGeom>
          <a:solidFill>
            <a:srgbClr val="6B6BCF"/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400" b="1" kern="0" noProof="0">
                <a:solidFill>
                  <a:srgbClr val="FFFFFF"/>
                </a:solidFill>
              </a:rPr>
              <a:t>Daily</a:t>
            </a:r>
          </a:p>
          <a:p>
            <a:pPr marL="0" marR="0" lvl="0" indent="0" algn="ctr" defTabSz="1042988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400" b="1" kern="0" noProof="0">
                <a:solidFill>
                  <a:srgbClr val="FFFFFF"/>
                </a:solidFill>
              </a:rPr>
              <a:t>Clean+</a:t>
            </a:r>
            <a:endParaRPr kumimoji="0" lang="de-DE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A456266B-92DA-48DB-B2DC-8F2D6B856470}"/>
              </a:ext>
            </a:extLst>
          </p:cNvPr>
          <p:cNvSpPr/>
          <p:nvPr/>
        </p:nvSpPr>
        <p:spPr bwMode="auto">
          <a:xfrm>
            <a:off x="636811" y="5329363"/>
            <a:ext cx="3135847" cy="950351"/>
          </a:xfrm>
          <a:prstGeom prst="rect">
            <a:avLst/>
          </a:prstGeom>
          <a:solidFill>
            <a:srgbClr val="9C9CDF">
              <a:alpha val="50196"/>
            </a:srgbClr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i="1">
                <a:solidFill>
                  <a:schemeClr val="bg1"/>
                </a:solidFill>
              </a:rPr>
              <a:t>Common household cleaners</a:t>
            </a:r>
            <a:endParaRPr lang="en-US" sz="1400" i="1" kern="0">
              <a:solidFill>
                <a:schemeClr val="bg1"/>
              </a:solidFill>
            </a:endParaRP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ED633B6C-BE21-4320-8C96-84E96C52731B}"/>
              </a:ext>
            </a:extLst>
          </p:cNvPr>
          <p:cNvSpPr/>
          <p:nvPr/>
        </p:nvSpPr>
        <p:spPr bwMode="auto">
          <a:xfrm>
            <a:off x="1646161" y="4077071"/>
            <a:ext cx="2126497" cy="1208689"/>
          </a:xfrm>
          <a:prstGeom prst="rect">
            <a:avLst/>
          </a:prstGeom>
          <a:solidFill>
            <a:srgbClr val="9C9CDF">
              <a:alpha val="50196"/>
            </a:srgbClr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i="1" kern="0">
              <a:solidFill>
                <a:schemeClr val="bg1"/>
              </a:solidFill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4824F6C9-C686-4BF0-8681-859C06A6D9B5}"/>
              </a:ext>
            </a:extLst>
          </p:cNvPr>
          <p:cNvSpPr/>
          <p:nvPr/>
        </p:nvSpPr>
        <p:spPr bwMode="auto">
          <a:xfrm>
            <a:off x="1646161" y="2176484"/>
            <a:ext cx="2126497" cy="1856985"/>
          </a:xfrm>
          <a:prstGeom prst="rect">
            <a:avLst/>
          </a:prstGeom>
          <a:solidFill>
            <a:srgbClr val="9C9CDF">
              <a:alpha val="50196"/>
            </a:srgbClr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4298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i="1" kern="0">
              <a:solidFill>
                <a:schemeClr val="bg1"/>
              </a:solidFill>
            </a:endParaRPr>
          </a:p>
        </p:txBody>
      </p:sp>
      <p:pic>
        <p:nvPicPr>
          <p:cNvPr id="23" name="Grafik 22" descr="Ein Bild, das drinnen, Flasche, Küchengerät enthält.&#10;&#10;Automatisch generierte Beschreibung">
            <a:extLst>
              <a:ext uri="{FF2B5EF4-FFF2-40B4-BE49-F238E27FC236}">
                <a16:creationId xmlns:a16="http://schemas.microsoft.com/office/drawing/2014/main" id="{3B982764-26F7-4B81-8BD6-DD3B23E82BD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36454" r="54758">
                        <a14:foregroundMark x1="45743" y1="41310" x2="46789" y2="32619"/>
                        <a14:foregroundMark x1="46789" y1="32619" x2="45655" y2="23808"/>
                        <a14:foregroundMark x1="44260" y1="21867" x2="43854" y2="16289"/>
                        <a14:foregroundMark x1="44057" y1="13945" x2="46760" y2="13096"/>
                        <a14:foregroundMark x1="41267" y1="73929" x2="48300" y2="78335"/>
                        <a14:foregroundMark x1="48300" y1="78335" x2="49056" y2="78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66" r="42954"/>
          <a:stretch/>
        </p:blipFill>
        <p:spPr>
          <a:xfrm>
            <a:off x="2476815" y="2791570"/>
            <a:ext cx="418318" cy="131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518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Article Numbers</a:t>
            </a:r>
          </a:p>
        </p:txBody>
      </p:sp>
      <p:graphicFrame>
        <p:nvGraphicFramePr>
          <p:cNvPr id="4" name="Tabelle 2">
            <a:extLst>
              <a:ext uri="{FF2B5EF4-FFF2-40B4-BE49-F238E27FC236}">
                <a16:creationId xmlns:a16="http://schemas.microsoft.com/office/drawing/2014/main" id="{616F4C8B-F07F-4B5D-A7A3-92E2AD05A9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92363"/>
              </p:ext>
            </p:extLst>
          </p:nvPr>
        </p:nvGraphicFramePr>
        <p:xfrm>
          <a:off x="431800" y="1495425"/>
          <a:ext cx="11424840" cy="27188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48935">
                  <a:extLst>
                    <a:ext uri="{9D8B030D-6E8A-4147-A177-3AD203B41FA5}">
                      <a16:colId xmlns:a16="http://schemas.microsoft.com/office/drawing/2014/main" val="3551200789"/>
                    </a:ext>
                  </a:extLst>
                </a:gridCol>
                <a:gridCol w="3363337">
                  <a:extLst>
                    <a:ext uri="{9D8B030D-6E8A-4147-A177-3AD203B41FA5}">
                      <a16:colId xmlns:a16="http://schemas.microsoft.com/office/drawing/2014/main" val="2062769180"/>
                    </a:ext>
                  </a:extLst>
                </a:gridCol>
                <a:gridCol w="5112568">
                  <a:extLst>
                    <a:ext uri="{9D8B030D-6E8A-4147-A177-3AD203B41FA5}">
                      <a16:colId xmlns:a16="http://schemas.microsoft.com/office/drawing/2014/main" val="2960506785"/>
                    </a:ext>
                  </a:extLst>
                </a:gridCol>
              </a:tblGrid>
              <a:tr h="421407">
                <a:tc>
                  <a:txBody>
                    <a:bodyPr/>
                    <a:lstStyle/>
                    <a:p>
                      <a:pPr algn="l"/>
                      <a:r>
                        <a:rPr lang="en-US" sz="1600" b="1" kern="1200" noProof="0"/>
                        <a:t>New Article Number</a:t>
                      </a:r>
                      <a:endParaRPr lang="en-US" sz="1600" b="1" kern="120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5715" marR="135715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kern="1200" noProof="0"/>
                        <a:t>Product</a:t>
                      </a:r>
                      <a:endParaRPr lang="en-US" sz="1600" b="1" kern="120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5715" marR="135715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kern="1200" noProof="0">
                          <a:solidFill>
                            <a:srgbClr val="585858"/>
                          </a:solidFill>
                          <a:latin typeface="+mn-lt"/>
                          <a:ea typeface="+mn-ea"/>
                          <a:cs typeface="+mn-cs"/>
                        </a:rPr>
                        <a:t>Comment</a:t>
                      </a:r>
                    </a:p>
                  </a:txBody>
                  <a:tcPr marL="135715" marR="13571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139812"/>
                  </a:ext>
                </a:extLst>
              </a:tr>
              <a:tr h="328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noProof="0">
                          <a:solidFill>
                            <a:srgbClr val="585858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527033</a:t>
                      </a:r>
                    </a:p>
                  </a:txBody>
                  <a:tcPr marL="135715" marR="135715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575757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Silgranit</a:t>
                      </a: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75757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Cleaning Set</a:t>
                      </a:r>
                    </a:p>
                  </a:txBody>
                  <a:tcPr marL="135715" marR="13571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noProof="0">
                          <a:solidFill>
                            <a:srgbClr val="585858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Available for all channels and customers</a:t>
                      </a:r>
                    </a:p>
                  </a:txBody>
                  <a:tcPr marL="135715" marR="135715"/>
                </a:tc>
                <a:extLst>
                  <a:ext uri="{0D108BD9-81ED-4DB2-BD59-A6C34878D82A}">
                    <a16:rowId xmlns:a16="http://schemas.microsoft.com/office/drawing/2014/main" val="4277468668"/>
                  </a:ext>
                </a:extLst>
              </a:tr>
              <a:tr h="328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noProof="0">
                          <a:solidFill>
                            <a:srgbClr val="585858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527034</a:t>
                      </a:r>
                    </a:p>
                  </a:txBody>
                  <a:tcPr marL="135715" marR="135715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575757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DeepClean</a:t>
                      </a: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575757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575757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Silgranit</a:t>
                      </a: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575757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5715" marR="13571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noProof="0">
                          <a:solidFill>
                            <a:srgbClr val="585858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Own Shops only as refill for 527033</a:t>
                      </a:r>
                    </a:p>
                  </a:txBody>
                  <a:tcPr marL="135715" marR="135715"/>
                </a:tc>
                <a:extLst>
                  <a:ext uri="{0D108BD9-81ED-4DB2-BD59-A6C34878D82A}">
                    <a16:rowId xmlns:a16="http://schemas.microsoft.com/office/drawing/2014/main" val="1964162065"/>
                  </a:ext>
                </a:extLst>
              </a:tr>
              <a:tr h="328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strike="sngStrike" kern="1200" noProof="0">
                          <a:solidFill>
                            <a:srgbClr val="ABABA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520 784</a:t>
                      </a:r>
                    </a:p>
                  </a:txBody>
                  <a:tcPr marL="135715" marR="135715"/>
                </a:tc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400" strike="sngStrike" kern="1200" noProof="0">
                          <a:solidFill>
                            <a:srgbClr val="ABABA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BLANCO ACTIV Powder*</a:t>
                      </a:r>
                      <a:endParaRPr lang="en-US" sz="1400" strike="sngStrike" kern="1200" baseline="30000" noProof="0">
                        <a:solidFill>
                          <a:srgbClr val="ABABAB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5715" marR="13571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noProof="0">
                          <a:solidFill>
                            <a:srgbClr val="ABABA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Left over stock 17 </a:t>
                      </a:r>
                      <a:r>
                        <a:rPr lang="en-US" sz="1400" kern="1200" noProof="0" err="1">
                          <a:solidFill>
                            <a:srgbClr val="ABABA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kpces</a:t>
                      </a:r>
                      <a:r>
                        <a:rPr lang="en-US" sz="1400" kern="1200" noProof="0">
                          <a:solidFill>
                            <a:srgbClr val="ABABA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no reordering at supplier!</a:t>
                      </a:r>
                    </a:p>
                  </a:txBody>
                  <a:tcPr marL="135715" marR="135715"/>
                </a:tc>
                <a:extLst>
                  <a:ext uri="{0D108BD9-81ED-4DB2-BD59-A6C34878D82A}">
                    <a16:rowId xmlns:a16="http://schemas.microsoft.com/office/drawing/2014/main" val="3215081455"/>
                  </a:ext>
                </a:extLst>
              </a:tr>
              <a:tr h="328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kern="120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5715" marR="135715"/>
                </a:tc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endParaRPr lang="en-US" sz="1400" kern="120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5715" marR="13571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kern="1200" noProof="0">
                        <a:solidFill>
                          <a:srgbClr val="ABABAB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5715" marR="135715"/>
                </a:tc>
                <a:extLst>
                  <a:ext uri="{0D108BD9-81ED-4DB2-BD59-A6C34878D82A}">
                    <a16:rowId xmlns:a16="http://schemas.microsoft.com/office/drawing/2014/main" val="928377592"/>
                  </a:ext>
                </a:extLst>
              </a:tr>
              <a:tr h="328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kern="120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5715" marR="135715"/>
                </a:tc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endParaRPr lang="en-US" sz="1400" kern="120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5715" marR="13571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kern="1200" noProof="0">
                        <a:solidFill>
                          <a:srgbClr val="ABABAB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5715" marR="135715"/>
                </a:tc>
                <a:extLst>
                  <a:ext uri="{0D108BD9-81ED-4DB2-BD59-A6C34878D82A}">
                    <a16:rowId xmlns:a16="http://schemas.microsoft.com/office/drawing/2014/main" val="641760404"/>
                  </a:ext>
                </a:extLst>
              </a:tr>
              <a:tr h="328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kern="120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5715" marR="135715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endParaRPr lang="en-US" sz="1400" kern="120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5715" marR="135715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kern="1200" noProof="0">
                        <a:solidFill>
                          <a:srgbClr val="ABABAB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5715" marR="135715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051625"/>
                  </a:ext>
                </a:extLst>
              </a:tr>
              <a:tr h="328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kern="1200" noProof="0">
                        <a:solidFill>
                          <a:srgbClr val="ABABAB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5715" marR="135715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endParaRPr lang="en-US" sz="1400" kern="1200" baseline="30000" noProof="0">
                        <a:solidFill>
                          <a:srgbClr val="ABABAB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5715" marR="135715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kern="1200" noProof="0">
                        <a:solidFill>
                          <a:srgbClr val="ABABAB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5715" marR="135715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2303936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7E3683E0-64FC-43C0-A9B8-7F71EA6D6FDC}"/>
              </a:ext>
            </a:extLst>
          </p:cNvPr>
          <p:cNvSpPr txBox="1"/>
          <p:nvPr/>
        </p:nvSpPr>
        <p:spPr>
          <a:xfrm>
            <a:off x="209550" y="6604084"/>
            <a:ext cx="43742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050" i="1">
                <a:solidFill>
                  <a:srgbClr val="818181"/>
                </a:solidFill>
              </a:rPr>
              <a:t>*Available to order until 31.03.2023 if not out of stock before</a:t>
            </a:r>
          </a:p>
        </p:txBody>
      </p:sp>
    </p:spTree>
    <p:extLst>
      <p:ext uri="{BB962C8B-B14F-4D97-AF65-F5344CB8AC3E}">
        <p14:creationId xmlns:p14="http://schemas.microsoft.com/office/powerpoint/2010/main" val="12772971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LANCO">
  <a:themeElements>
    <a:clrScheme name="Benutzerdefiniert 132">
      <a:dk1>
        <a:srgbClr val="575757"/>
      </a:dk1>
      <a:lt1>
        <a:sysClr val="window" lastClr="FFFFFF"/>
      </a:lt1>
      <a:dk2>
        <a:srgbClr val="575757"/>
      </a:dk2>
      <a:lt2>
        <a:srgbClr val="EEEEEE"/>
      </a:lt2>
      <a:accent1>
        <a:srgbClr val="333399"/>
      </a:accent1>
      <a:accent2>
        <a:srgbClr val="FADC41"/>
      </a:accent2>
      <a:accent3>
        <a:srgbClr val="7D98A1"/>
      </a:accent3>
      <a:accent4>
        <a:srgbClr val="82D173"/>
      </a:accent4>
      <a:accent5>
        <a:srgbClr val="575757"/>
      </a:accent5>
      <a:accent6>
        <a:srgbClr val="D51317"/>
      </a:accent6>
      <a:hlink>
        <a:srgbClr val="0563C1"/>
      </a:hlink>
      <a:folHlink>
        <a:srgbClr val="954F72"/>
      </a:folHlink>
    </a:clrScheme>
    <a:fontScheme name="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14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1400" dirty="0" err="1" smtClean="0"/>
        </a:defPPr>
      </a:lstStyle>
    </a:txDef>
  </a:objectDefaults>
  <a:extraClrSchemeLst/>
  <a:custClrLst>
    <a:custClr name="100%">
      <a:srgbClr val="343499"/>
    </a:custClr>
    <a:custClr name="75%">
      <a:srgbClr val="7676BB"/>
    </a:custClr>
    <a:custClr name="50%">
      <a:srgbClr val="9A9ACC"/>
    </a:custClr>
    <a:custClr name="25%">
      <a:srgbClr val="D1D1E8"/>
    </a:custClr>
    <a:custClr>
      <a:srgbClr val="FFFFFF"/>
    </a:custClr>
    <a:custClr name="100%">
      <a:srgbClr val="FBE059"/>
    </a:custClr>
    <a:custClr name="75%">
      <a:srgbClr val="FBE572"/>
    </a:custClr>
    <a:custClr name="50%">
      <a:srgbClr val="FDF0B2"/>
    </a:custClr>
    <a:custClr name="25%">
      <a:srgbClr val="FEF6CF"/>
    </a:custClr>
    <a:custClr>
      <a:srgbClr val="FFFFFF"/>
    </a:custClr>
    <a:custClr name="100%">
      <a:srgbClr val="7D98A1"/>
    </a:custClr>
    <a:custClr name="75%">
      <a:srgbClr val="9FB3BA"/>
    </a:custClr>
    <a:custClr name="50%">
      <a:srgbClr val="C0CCD1"/>
    </a:custClr>
    <a:custClr name="25%">
      <a:srgbClr val="DFE6E7"/>
    </a:custClr>
    <a:custClr>
      <a:srgbClr val="FFFFFF"/>
    </a:custClr>
    <a:custClr name="100%">
      <a:srgbClr val="86D277"/>
    </a:custClr>
    <a:custClr name="75%">
      <a:srgbClr val="A1DD96"/>
    </a:custClr>
    <a:custClr name="50%">
      <a:srgbClr val="C3E9BC"/>
    </a:custClr>
    <a:custClr name="25%">
      <a:srgbClr val="E0F3DC"/>
    </a:custClr>
    <a:custClr>
      <a:srgbClr val="FFFFFF"/>
    </a:custClr>
    <a:custClr name="100%">
      <a:srgbClr val="585858"/>
    </a:custClr>
    <a:custClr name="75%">
      <a:srgbClr val="818181"/>
    </a:custClr>
    <a:custClr name="50%">
      <a:srgbClr val="ABABAB"/>
    </a:custClr>
    <a:custClr name="25%">
      <a:srgbClr val="DFDFDF"/>
    </a:custClr>
    <a:custClr>
      <a:srgbClr val="FFFFFF"/>
    </a:custClr>
  </a:custClrLst>
  <a:extLst>
    <a:ext uri="{05A4C25C-085E-4340-85A3-A5531E510DB2}">
      <thm15:themeFamily xmlns:thm15="http://schemas.microsoft.com/office/thememl/2012/main" name="BLANCO_PowerPoint_16x9_EN.potx" id="{66FBB031-BDF1-454B-A745-DE37094420D4}" vid="{97F1D06E-C1D1-4D8A-9653-088A526838A3}"/>
    </a:ext>
  </a:extLst>
</a:theme>
</file>

<file path=ppt/theme/theme2.xml><?xml version="1.0" encoding="utf-8"?>
<a:theme xmlns:a="http://schemas.openxmlformats.org/drawingml/2006/main" name="Office">
  <a:themeElements>
    <a:clrScheme name="Benutzerdefiniert 132">
      <a:dk1>
        <a:srgbClr val="575757"/>
      </a:dk1>
      <a:lt1>
        <a:sysClr val="window" lastClr="FFFFFF"/>
      </a:lt1>
      <a:dk2>
        <a:srgbClr val="575757"/>
      </a:dk2>
      <a:lt2>
        <a:srgbClr val="EEEEEE"/>
      </a:lt2>
      <a:accent1>
        <a:srgbClr val="333399"/>
      </a:accent1>
      <a:accent2>
        <a:srgbClr val="FADC41"/>
      </a:accent2>
      <a:accent3>
        <a:srgbClr val="7D98A1"/>
      </a:accent3>
      <a:accent4>
        <a:srgbClr val="82D173"/>
      </a:accent4>
      <a:accent5>
        <a:srgbClr val="575757"/>
      </a:accent5>
      <a:accent6>
        <a:srgbClr val="D51317"/>
      </a:accent6>
      <a:hlink>
        <a:srgbClr val="0563C1"/>
      </a:hlink>
      <a:folHlink>
        <a:srgbClr val="954F72"/>
      </a:folHlink>
    </a:clrScheme>
    <a:fontScheme name="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Benutzerdefiniert 132">
      <a:dk1>
        <a:srgbClr val="575757"/>
      </a:dk1>
      <a:lt1>
        <a:sysClr val="window" lastClr="FFFFFF"/>
      </a:lt1>
      <a:dk2>
        <a:srgbClr val="575757"/>
      </a:dk2>
      <a:lt2>
        <a:srgbClr val="EEEEEE"/>
      </a:lt2>
      <a:accent1>
        <a:srgbClr val="333399"/>
      </a:accent1>
      <a:accent2>
        <a:srgbClr val="FADC41"/>
      </a:accent2>
      <a:accent3>
        <a:srgbClr val="7D98A1"/>
      </a:accent3>
      <a:accent4>
        <a:srgbClr val="82D173"/>
      </a:accent4>
      <a:accent5>
        <a:srgbClr val="575757"/>
      </a:accent5>
      <a:accent6>
        <a:srgbClr val="D51317"/>
      </a:accent6>
      <a:hlink>
        <a:srgbClr val="0563C1"/>
      </a:hlink>
      <a:folHlink>
        <a:srgbClr val="954F72"/>
      </a:folHlink>
    </a:clrScheme>
    <a:fontScheme name="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fb8af1f-7fa7-4e56-bf5e-996ab286a96c">
      <UserInfo>
        <DisplayName>Laun, Mario</DisplayName>
        <AccountId>84</AccountId>
        <AccountType/>
      </UserInfo>
      <UserInfo>
        <DisplayName>c:0u.c|tenant|d8a73014d7a1696323d434614b69a571de40a8bd5b41fd9f7981cfe3ca6713cf</DisplayName>
        <AccountId>288</AccountId>
        <AccountType/>
      </UserInfo>
      <UserInfo>
        <DisplayName>Elskamp, Jan</DisplayName>
        <AccountId>270</AccountId>
        <AccountType/>
      </UserInfo>
    </SharedWithUsers>
    <TaxCatchAll xmlns="cfb8af1f-7fa7-4e56-bf5e-996ab286a96c" xsi:nil="true"/>
    <lcf76f155ced4ddcb4097134ff3c332f xmlns="0a057971-3d50-40ca-bd29-4d006eb79444">
      <Terms xmlns="http://schemas.microsoft.com/office/infopath/2007/PartnerControls"/>
    </lcf76f155ced4ddcb4097134ff3c332f>
    <Eingef_x00fc_gt xmlns="0a057971-3d50-40ca-bd29-4d006eb79444">true</Eingef_x00fc_gt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C1F0D91F289FB4F9B98FC36790BFA88" ma:contentTypeVersion="17" ma:contentTypeDescription="Ein neues Dokument erstellen." ma:contentTypeScope="" ma:versionID="a392e633d48fdd64fb911e5b4cb6da8c">
  <xsd:schema xmlns:xsd="http://www.w3.org/2001/XMLSchema" xmlns:xs="http://www.w3.org/2001/XMLSchema" xmlns:p="http://schemas.microsoft.com/office/2006/metadata/properties" xmlns:ns2="0a057971-3d50-40ca-bd29-4d006eb79444" xmlns:ns3="cfb8af1f-7fa7-4e56-bf5e-996ab286a96c" targetNamespace="http://schemas.microsoft.com/office/2006/metadata/properties" ma:root="true" ma:fieldsID="b9e982f879ae6043ec4c8c76c0735bef" ns2:_="" ns3:_="">
    <xsd:import namespace="0a057971-3d50-40ca-bd29-4d006eb79444"/>
    <xsd:import namespace="cfb8af1f-7fa7-4e56-bf5e-996ab286a9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Eingef_x00fc_gt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057971-3d50-40ca-bd29-4d006eb794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Eingef_x00fc_gt" ma:index="21" nillable="true" ma:displayName="Eingefügt" ma:default="1" ma:format="Dropdown" ma:internalName="Eingef_x00fc_gt">
      <xsd:simpleType>
        <xsd:restriction base="dms:Boolean"/>
      </xsd:simpleType>
    </xsd:element>
    <xsd:element name="lcf76f155ced4ddcb4097134ff3c332f" ma:index="23" nillable="true" ma:taxonomy="true" ma:internalName="lcf76f155ced4ddcb4097134ff3c332f" ma:taxonomyFieldName="MediaServiceImageTags" ma:displayName="Bildmarkierungen" ma:readOnly="false" ma:fieldId="{5cf76f15-5ced-4ddc-b409-7134ff3c332f}" ma:taxonomyMulti="true" ma:sspId="5bf0d14d-128e-44d5-8195-b07d59efa59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b8af1f-7fa7-4e56-bf5e-996ab286a96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34867307-96b9-4ee8-ac35-b8bd56d3d58b}" ma:internalName="TaxCatchAll" ma:showField="CatchAllData" ma:web="cfb8af1f-7fa7-4e56-bf5e-996ab286a9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22305B-E496-4491-960D-3BF5EEACF1C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73B73D6-0961-4C08-AE37-F963CC97B7BB}">
  <ds:schemaRefs>
    <ds:schemaRef ds:uri="http://purl.org/dc/terms/"/>
    <ds:schemaRef ds:uri="cfb8af1f-7fa7-4e56-bf5e-996ab286a96c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0a057971-3d50-40ca-bd29-4d006eb79444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F02373A-A716-4F62-90BE-1E24B80204CB}"/>
</file>

<file path=docProps/app.xml><?xml version="1.0" encoding="utf-8"?>
<Properties xmlns="http://schemas.openxmlformats.org/officeDocument/2006/extended-properties" xmlns:vt="http://schemas.openxmlformats.org/officeDocument/2006/docPropsVTypes">
  <Template>BLANCO_PowerPoint_16x9_EN</Template>
  <TotalTime>0</TotalTime>
  <Words>872</Words>
  <Application>Microsoft Office PowerPoint</Application>
  <PresentationFormat>Widescreen</PresentationFormat>
  <Paragraphs>241</Paragraphs>
  <Slides>13</Slides>
  <Notes>10</Notes>
  <HiddenSlides>3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Wingdings</vt:lpstr>
      <vt:lpstr>BLANCO</vt:lpstr>
      <vt:lpstr>think-cell Folie</vt:lpstr>
      <vt:lpstr>BLANCO SILGRANIT Cleaning Set Novelty presentation</vt:lpstr>
      <vt:lpstr>Professional cleaning products BLANCO CARE – Perfect care made easy</vt:lpstr>
      <vt:lpstr> Cleaning concept in two steps CARE product line </vt:lpstr>
      <vt:lpstr>BLANCO Silgranit Cleaning Set Developed for everyone who cares about tidiness and hygiene at the kitchen water place</vt:lpstr>
      <vt:lpstr>Silgranit Cleaning Set All-in-one cleaning set for BLANCO SILGRANIT sinks and bowls</vt:lpstr>
      <vt:lpstr>DeepClean Silgranit Replacement Bottle for BLANCO SILGRANIT Cleaning Set</vt:lpstr>
      <vt:lpstr>PowerPoint Presentation</vt:lpstr>
      <vt:lpstr>Positioning, Availability and Products</vt:lpstr>
      <vt:lpstr>Article Numbers</vt:lpstr>
      <vt:lpstr>Thank You.</vt:lpstr>
      <vt:lpstr>DailyClean+ The Professional Limescale Remover</vt:lpstr>
      <vt:lpstr>DeepClean Stainless Steel For stubborn Dirt</vt:lpstr>
      <vt:lpstr>DeepClean Ceramic For Maximum Value Preservation of Ceramic Sinks</vt:lpstr>
    </vt:vector>
  </TitlesOfParts>
  <Company>BLANCO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Master</dc:title>
  <dc:creator>Clausen, Thordt</dc:creator>
  <cp:lastModifiedBy>Bosch, Melina</cp:lastModifiedBy>
  <cp:revision>1</cp:revision>
  <dcterms:created xsi:type="dcterms:W3CDTF">2020-05-28T06:56:27Z</dcterms:created>
  <dcterms:modified xsi:type="dcterms:W3CDTF">2022-09-14T11:59:59Z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0x0101006C1F0D91F289FB4F9B98FC36790BFA88</vt:lpwstr>
  </property>
  <property fmtid="{D5CDD505-2E9C-101B-9397-08002B2CF9AE}" pid="3" name="MediaServiceImageTags">
    <vt:lpwstr/>
  </property>
</Properties>
</file>