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57" r:id="rId5"/>
    <p:sldId id="342" r:id="rId6"/>
    <p:sldId id="636" r:id="rId7"/>
    <p:sldId id="359" r:id="rId8"/>
    <p:sldId id="632" r:id="rId9"/>
    <p:sldId id="619" r:id="rId10"/>
    <p:sldId id="622" r:id="rId11"/>
    <p:sldId id="623" r:id="rId12"/>
    <p:sldId id="624" r:id="rId13"/>
    <p:sldId id="364" r:id="rId14"/>
    <p:sldId id="613" r:id="rId15"/>
    <p:sldId id="637" r:id="rId16"/>
    <p:sldId id="598" r:id="rId17"/>
    <p:sldId id="599" r:id="rId18"/>
    <p:sldId id="633" r:id="rId19"/>
    <p:sldId id="421" r:id="rId20"/>
    <p:sldId id="297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576CE17-F9ED-47AB-A7D7-91666293730F}">
          <p14:sldIdLst>
            <p14:sldId id="357"/>
            <p14:sldId id="342"/>
            <p14:sldId id="636"/>
            <p14:sldId id="359"/>
            <p14:sldId id="632"/>
            <p14:sldId id="619"/>
            <p14:sldId id="622"/>
            <p14:sldId id="623"/>
            <p14:sldId id="624"/>
            <p14:sldId id="364"/>
            <p14:sldId id="613"/>
            <p14:sldId id="637"/>
            <p14:sldId id="598"/>
            <p14:sldId id="599"/>
            <p14:sldId id="633"/>
            <p14:sldId id="421"/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68FA2F-EA8D-AF08-CB0A-DD9D8D67E5E6}" name="Rinke, Julia" initials="RJ" userId="S::julia.rinke@blanco.de::25b54204-7eae-45ea-83b8-cf4da65d861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D3D5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202B0CA-FC54-4496-8BCA-5EF66A818D29}" styleName="Dunkle Formatvorlag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38C07A5-13EE-4843-AE70-BFE087DEBC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EBA71A-5FB5-41B8-8933-07BF635E49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16F53-FBB7-41E9-B2EE-CB41273DA908}" type="datetimeFigureOut">
              <a:rPr lang="de-DE" smtClean="0"/>
              <a:t>13.12.2022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87F26C-7574-4C45-83CD-E9ECAC1433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192A71B-297E-4543-A619-8C7EF862B4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7F8F2-BF89-48AE-A67A-7EC472C7FE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067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63A95-0E4B-49B7-914E-8F52BD6AE065}" type="datetimeFigureOut">
              <a:rPr lang="de-DE" smtClean="0"/>
              <a:t>13.12.2022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483E9-8735-4DAC-AAD3-4F20214BD2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190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619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175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07950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43510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432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32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5965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101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517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2914C4F-D3BC-459D-8DC2-EF5881857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550" y="6561348"/>
            <a:ext cx="11772900" cy="180020"/>
          </a:xfrm>
        </p:spPr>
        <p:txBody>
          <a:bodyPr/>
          <a:lstStyle>
            <a:lvl1pPr marL="0" indent="0" algn="l">
              <a:buNone/>
              <a:defRPr sz="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Date | Author | Distribution List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E5ED6C2-ADA8-4ED8-963D-60939AB6DF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E5A8481E-7BC4-4143-B50A-981F95950C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1285874"/>
            <a:ext cx="11772900" cy="5130801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F9E6DB-0330-47C4-AC3A-9430F9464C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4792" y="206251"/>
            <a:ext cx="1177657" cy="2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92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495425"/>
            <a:ext cx="5664200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95507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6712" y="1495425"/>
            <a:ext cx="3773487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12099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1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800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AD9858B-151A-4E16-B5CD-F10A9A03C1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258348D0-8BA5-465F-A997-C681F9377F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09867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3763B802-5B51-4589-8798-A429A22BF2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09868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635C6268-2148-4321-A5F2-DA688028EE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87934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493D9817-A2B0-4534-9994-FAD9483C1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87935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2291DE38-28A1-4783-9491-0EAA818F72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66001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BC897325-2955-4B64-8F62-37D977EFA1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6002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4" name="Bildplatzhalter 6">
            <a:extLst>
              <a:ext uri="{FF2B5EF4-FFF2-40B4-BE49-F238E27FC236}">
                <a16:creationId xmlns:a16="http://schemas.microsoft.com/office/drawing/2014/main" id="{AADC65E5-9137-4900-A99E-F95CB273AB2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44068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D2A1EF7E-BD5D-4376-B51C-0D6252419E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44069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8BD88E6C-3AC7-483B-B91B-BA0B9945060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22135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10726FE4-A9DC-416D-9C43-E1D7ED0F9A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22136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id="{EA3B0A7D-180F-4CF3-B1D5-55B56AB262A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500200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83FFC226-B059-4E46-9CF7-5BAC123826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00201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0" name="Bildplatzhalter 6">
            <a:extLst>
              <a:ext uri="{FF2B5EF4-FFF2-40B4-BE49-F238E27FC236}">
                <a16:creationId xmlns:a16="http://schemas.microsoft.com/office/drawing/2014/main" id="{41754C64-78C9-4B83-8009-68C2174CDD8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31800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1" name="Textplatzhalter 4">
            <a:extLst>
              <a:ext uri="{FF2B5EF4-FFF2-40B4-BE49-F238E27FC236}">
                <a16:creationId xmlns:a16="http://schemas.microsoft.com/office/drawing/2014/main" id="{70749036-B06B-4BC1-B130-93F455DFA3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1801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02CBABD-A674-4D97-B3D2-80B0033351C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109867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4A29AFAD-2C6D-4460-AD9E-9532240C51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9868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6948DE4C-F998-477A-9014-7C9C11DD370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787934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097BCFF-BC86-49B6-BB85-96B23539F5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787935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Bildplatzhalter 6">
            <a:extLst>
              <a:ext uri="{FF2B5EF4-FFF2-40B4-BE49-F238E27FC236}">
                <a16:creationId xmlns:a16="http://schemas.microsoft.com/office/drawing/2014/main" id="{1EE3B8B9-FF28-45EF-BC99-5CE9DEDC1D2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66001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D9BBFEFB-0D16-497A-9083-C9A890FB1C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6002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9872A39-BD42-446F-AD15-ACC4EE623B1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144068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933540A-1506-4F6D-A4D7-0815EED3CB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44069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B7BB0F27-4630-454C-979D-EF831CFC177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22135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1" name="Textplatzhalter 4">
            <a:extLst>
              <a:ext uri="{FF2B5EF4-FFF2-40B4-BE49-F238E27FC236}">
                <a16:creationId xmlns:a16="http://schemas.microsoft.com/office/drawing/2014/main" id="{6678521F-187A-42D6-82CD-4238DA1D0F4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2136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65EE8D6F-2727-43B2-9DF6-742E8AC98BEB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0500200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3" name="Textplatzhalter 4">
            <a:extLst>
              <a:ext uri="{FF2B5EF4-FFF2-40B4-BE49-F238E27FC236}">
                <a16:creationId xmlns:a16="http://schemas.microsoft.com/office/drawing/2014/main" id="{CBFDB57D-B14F-4058-980D-DED22F507C8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500201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810504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1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258348D0-8BA5-465F-A997-C681F9377F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67508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3763B802-5B51-4589-8798-A429A22BF2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67509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635C6268-2148-4321-A5F2-DA688028EE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75859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493D9817-A2B0-4534-9994-FAD9483C1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5860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2291DE38-28A1-4783-9491-0EAA818F72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66001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BC897325-2955-4B64-8F62-37D977EFA1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6002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4" name="Bildplatzhalter 6">
            <a:extLst>
              <a:ext uri="{FF2B5EF4-FFF2-40B4-BE49-F238E27FC236}">
                <a16:creationId xmlns:a16="http://schemas.microsoft.com/office/drawing/2014/main" id="{AADC65E5-9137-4900-A99E-F95CB273AB2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92283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D2A1EF7E-BD5D-4376-B51C-0D6252419E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2284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8BD88E6C-3AC7-483B-B91B-BA0B9945060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336499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10726FE4-A9DC-416D-9C43-E1D7ED0F9A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36500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02CBABD-A674-4D97-B3D2-80B0033351C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667508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4A29AFAD-2C6D-4460-AD9E-9532240C51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67509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6948DE4C-F998-477A-9014-7C9C11DD370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575859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097BCFF-BC86-49B6-BB85-96B23539F5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75860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Bildplatzhalter 6">
            <a:extLst>
              <a:ext uri="{FF2B5EF4-FFF2-40B4-BE49-F238E27FC236}">
                <a16:creationId xmlns:a16="http://schemas.microsoft.com/office/drawing/2014/main" id="{1EE3B8B9-FF28-45EF-BC99-5CE9DEDC1D2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66001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D9BBFEFB-0D16-497A-9083-C9A890FB1C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6002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9872A39-BD42-446F-AD15-ACC4EE623B1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392283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933540A-1506-4F6D-A4D7-0815EED3CB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92284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B7BB0F27-4630-454C-979D-EF831CFC177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336499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1" name="Textplatzhalter 4">
            <a:extLst>
              <a:ext uri="{FF2B5EF4-FFF2-40B4-BE49-F238E27FC236}">
                <a16:creationId xmlns:a16="http://schemas.microsoft.com/office/drawing/2014/main" id="{6678521F-187A-42D6-82CD-4238DA1D0F4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36500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599961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02CBABD-A674-4D97-B3D2-80B0033351C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603612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4A29AFAD-2C6D-4460-AD9E-9532240C51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3613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6948DE4C-F998-477A-9014-7C9C11DD370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511963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097BCFF-BC86-49B6-BB85-96B23539F5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11964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Bildplatzhalter 6">
            <a:extLst>
              <a:ext uri="{FF2B5EF4-FFF2-40B4-BE49-F238E27FC236}">
                <a16:creationId xmlns:a16="http://schemas.microsoft.com/office/drawing/2014/main" id="{1EE3B8B9-FF28-45EF-BC99-5CE9DEDC1D2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402105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D9BBFEFB-0D16-497A-9083-C9A890FB1C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02106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9872A39-BD42-446F-AD15-ACC4EE623B1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328387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933540A-1506-4F6D-A4D7-0815EED3CB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28388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097872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620688"/>
            <a:ext cx="11772900" cy="6034111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D098D0-9B97-4D26-8400-B0012D0E7B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2305" y="4509120"/>
            <a:ext cx="3024336" cy="1980220"/>
          </a:xfr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18699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620688"/>
            <a:ext cx="11772900" cy="6034111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D098D0-9B97-4D26-8400-B0012D0E7B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2305" y="4509120"/>
            <a:ext cx="3024336" cy="1980220"/>
          </a:xfr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65754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2914C4F-D3BC-459D-8DC2-EF5881857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550" y="6561348"/>
            <a:ext cx="11772900" cy="180020"/>
          </a:xfrm>
        </p:spPr>
        <p:txBody>
          <a:bodyPr/>
          <a:lstStyle>
            <a:lvl1pPr marL="0" indent="0" algn="l">
              <a:buNone/>
              <a:defRPr sz="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Date | Author | Distribution List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E5ED6C2-ADA8-4ED8-963D-60939AB6DF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E5A8481E-7BC4-4143-B50A-981F95950C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1285875"/>
            <a:ext cx="11772900" cy="4735414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5655F36-535D-4CA8-AF40-A58C4EE71E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4792" y="206251"/>
            <a:ext cx="1177657" cy="2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06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4793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495425"/>
            <a:ext cx="5484180" cy="4921250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0409E3D-C723-42D0-A12E-E7E2A926957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76021" y="1495425"/>
            <a:ext cx="5484180" cy="4921250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39752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495425"/>
            <a:ext cx="5484180" cy="49212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4" name="Bildplatzhalter 6">
            <a:extLst>
              <a:ext uri="{FF2B5EF4-FFF2-40B4-BE49-F238E27FC236}">
                <a16:creationId xmlns:a16="http://schemas.microsoft.com/office/drawing/2014/main" id="{7CAACC60-2BE4-42AB-9A25-5B4FF3ABD0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495425"/>
            <a:ext cx="5664200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52163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495425"/>
            <a:ext cx="7392392" cy="49212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4" name="Bildplatzhalter 6">
            <a:extLst>
              <a:ext uri="{FF2B5EF4-FFF2-40B4-BE49-F238E27FC236}">
                <a16:creationId xmlns:a16="http://schemas.microsoft.com/office/drawing/2014/main" id="{7CAACC60-2BE4-42AB-9A25-5B4FF3ABD0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6712" y="1495425"/>
            <a:ext cx="3773487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8479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877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813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X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1285874"/>
            <a:ext cx="11772900" cy="5368925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62595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5CF66BA6-1E19-41E8-B1BB-C36AE570329F}"/>
              </a:ext>
            </a:extLst>
          </p:cNvPr>
          <p:cNvSpPr/>
          <p:nvPr userDrawn="1"/>
        </p:nvSpPr>
        <p:spPr>
          <a:xfrm>
            <a:off x="209550" y="1285876"/>
            <a:ext cx="11772900" cy="53689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3AB3CA2-F5A2-43BF-9428-D6E084D2A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203200"/>
            <a:ext cx="9666288" cy="8794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/>
              <a:t>Headline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85F425-9F12-4A79-B9B9-ACAAFD419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495425"/>
            <a:ext cx="11328400" cy="4921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1E74701-FDCD-4D4E-9D53-D8A3F4D369A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4792" y="206251"/>
            <a:ext cx="1177657" cy="213385"/>
          </a:xfrm>
          <a:prstGeom prst="rect">
            <a:avLst/>
          </a:prstGeom>
        </p:spPr>
      </p:pic>
      <p:sp>
        <p:nvSpPr>
          <p:cNvPr id="6" name="Textplatzhalter 4">
            <a:extLst>
              <a:ext uri="{FF2B5EF4-FFF2-40B4-BE49-F238E27FC236}">
                <a16:creationId xmlns:a16="http://schemas.microsoft.com/office/drawing/2014/main" id="{594DAE52-7B60-42E4-B144-52F7BFF8E77F}"/>
              </a:ext>
            </a:extLst>
          </p:cNvPr>
          <p:cNvSpPr txBox="1">
            <a:spLocks/>
          </p:cNvSpPr>
          <p:nvPr userDrawn="1"/>
        </p:nvSpPr>
        <p:spPr>
          <a:xfrm>
            <a:off x="11495704" y="6278176"/>
            <a:ext cx="264496" cy="1384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00" kern="1200">
                <a:solidFill>
                  <a:srgbClr val="5757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D392F7E-1E42-4DD9-9E48-0C8A6BA27906}" type="slidenum">
              <a:rPr lang="de-DE" b="1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9247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0" r:id="rId3"/>
    <p:sldLayoutId id="2147483667" r:id="rId4"/>
    <p:sldLayoutId id="2147483662" r:id="rId5"/>
    <p:sldLayoutId id="2147483663" r:id="rId6"/>
    <p:sldLayoutId id="2147483654" r:id="rId7"/>
    <p:sldLayoutId id="2147483655" r:id="rId8"/>
    <p:sldLayoutId id="2147483656" r:id="rId9"/>
    <p:sldLayoutId id="2147483660" r:id="rId10"/>
    <p:sldLayoutId id="2147483661" r:id="rId11"/>
    <p:sldLayoutId id="2147483664" r:id="rId12"/>
    <p:sldLayoutId id="2147483668" r:id="rId13"/>
    <p:sldLayoutId id="2147483669" r:id="rId14"/>
    <p:sldLayoutId id="2147483658" r:id="rId15"/>
    <p:sldLayoutId id="2147483659" r:id="rId16"/>
  </p:sldLayoutIdLst>
  <p:hf hdr="0" ftr="0" dt="0"/>
  <p:txStyles>
    <p:titleStyle>
      <a:lvl1pPr algn="l" defTabSz="914400" rtl="0" eaLnBrk="1" latinLnBrk="0" hangingPunct="1">
        <a:lnSpc>
          <a:spcPts val="248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415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10" userDrawn="1">
          <p15:clr>
            <a:srgbClr val="F26B43"/>
          </p15:clr>
        </p15:guide>
        <p15:guide id="2" orient="horz" pos="942" userDrawn="1">
          <p15:clr>
            <a:srgbClr val="F26B43"/>
          </p15:clr>
        </p15:guide>
        <p15:guide id="3" orient="horz" pos="4192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2649" userDrawn="1">
          <p15:clr>
            <a:srgbClr val="F26B43"/>
          </p15:clr>
        </p15:guide>
        <p15:guide id="6" pos="1459" userDrawn="1">
          <p15:clr>
            <a:srgbClr val="F26B43"/>
          </p15:clr>
        </p15:guide>
        <p15:guide id="7" pos="272" userDrawn="1">
          <p15:clr>
            <a:srgbClr val="F26B43"/>
          </p15:clr>
        </p15:guide>
        <p15:guide id="8" pos="132" userDrawn="1">
          <p15:clr>
            <a:srgbClr val="F26B43"/>
          </p15:clr>
        </p15:guide>
        <p15:guide id="9" pos="7548" userDrawn="1">
          <p15:clr>
            <a:srgbClr val="F26B43"/>
          </p15:clr>
        </p15:guide>
        <p15:guide id="10" orient="horz" pos="126" userDrawn="1">
          <p15:clr>
            <a:srgbClr val="F26B43"/>
          </p15:clr>
        </p15:guide>
        <p15:guide id="11" pos="5031" userDrawn="1">
          <p15:clr>
            <a:srgbClr val="F26B43"/>
          </p15:clr>
        </p15:guide>
        <p15:guide id="12" pos="6221" userDrawn="1">
          <p15:clr>
            <a:srgbClr val="F26B43"/>
          </p15:clr>
        </p15:guide>
        <p15:guide id="13" pos="7408" userDrawn="1">
          <p15:clr>
            <a:srgbClr val="F26B43"/>
          </p15:clr>
        </p15:guide>
        <p15:guide id="14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3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95B23B64-6355-4E1A-AA49-DA513E0A10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12.09.2022  |  MHAB, JRIN  |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AE179D1-1EFC-45C8-B271-A3E670E98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333399"/>
                </a:solidFill>
              </a:rPr>
              <a:t>BLANCO Orga Shelf</a:t>
            </a:r>
            <a:br>
              <a:rPr lang="en-US">
                <a:solidFill>
                  <a:srgbClr val="333399"/>
                </a:solidFill>
              </a:rPr>
            </a:br>
            <a:r>
              <a:rPr lang="en-US">
                <a:solidFill>
                  <a:srgbClr val="333399"/>
                </a:solidFill>
              </a:rPr>
              <a:t>Novelty Presentation</a:t>
            </a:r>
            <a:endParaRPr lang="en-US" noProof="0"/>
          </a:p>
        </p:txBody>
      </p:sp>
      <p:pic>
        <p:nvPicPr>
          <p:cNvPr id="10" name="Bildplatzhalter 9" descr="Ein Bild, das drinnen, Tisch, Mann, Frau enthält.&#10;&#10;Automatisch generierte Beschreibung">
            <a:extLst>
              <a:ext uri="{FF2B5EF4-FFF2-40B4-BE49-F238E27FC236}">
                <a16:creationId xmlns:a16="http://schemas.microsoft.com/office/drawing/2014/main" id="{A27402E0-61B4-4A01-9412-35E8CF6C6B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550" y="1285875"/>
            <a:ext cx="11772900" cy="4735414"/>
          </a:xfrm>
        </p:spPr>
      </p:pic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C4634013-DDCC-438D-BF52-101A182E3B5B}"/>
              </a:ext>
            </a:extLst>
          </p:cNvPr>
          <p:cNvGrpSpPr/>
          <p:nvPr/>
        </p:nvGrpSpPr>
        <p:grpSpPr>
          <a:xfrm>
            <a:off x="5015880" y="2581571"/>
            <a:ext cx="1859752" cy="4018452"/>
            <a:chOff x="9900448" y="2581571"/>
            <a:chExt cx="1859752" cy="4018452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5AB58082-1F90-4EFC-A950-A630419D7DB9}"/>
                </a:ext>
              </a:extLst>
            </p:cNvPr>
            <p:cNvSpPr/>
            <p:nvPr/>
          </p:nvSpPr>
          <p:spPr>
            <a:xfrm>
              <a:off x="9900448" y="2581571"/>
              <a:ext cx="1859752" cy="3719217"/>
            </a:xfrm>
            <a:prstGeom prst="rect">
              <a:avLst/>
            </a:pr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826E12C8-CB6E-4C79-841C-1D756620A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39921" y="6202164"/>
              <a:ext cx="1380806" cy="397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0646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47AF84-9557-4BB0-96F4-A7C2FF89E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to install the BLANCO Orga Shelf 60?</a:t>
            </a:r>
            <a:br>
              <a:rPr lang="en-GB"/>
            </a:br>
            <a:r>
              <a:rPr lang="en-GB" b="0"/>
              <a:t>As easy as </a:t>
            </a:r>
            <a:r>
              <a:rPr lang="en-GB"/>
              <a:t> </a:t>
            </a:r>
            <a:endParaRPr lang="de-DE">
              <a:solidFill>
                <a:srgbClr val="FF0000"/>
              </a:solidFill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E5E0985E-35F0-4B03-9DF6-159D8B5323F7}"/>
              </a:ext>
            </a:extLst>
          </p:cNvPr>
          <p:cNvGrpSpPr>
            <a:grpSpLocks noChangeAspect="1"/>
          </p:cNvGrpSpPr>
          <p:nvPr/>
        </p:nvGrpSpPr>
        <p:grpSpPr>
          <a:xfrm>
            <a:off x="3610661" y="2061168"/>
            <a:ext cx="1785528" cy="2880000"/>
            <a:chOff x="3489063" y="1377412"/>
            <a:chExt cx="1947493" cy="3141245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19AF61BA-7F6D-4B77-A5AE-CAABC225E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899" t="1502" r="2996" b="9576"/>
            <a:stretch/>
          </p:blipFill>
          <p:spPr>
            <a:xfrm>
              <a:off x="3489063" y="1377412"/>
              <a:ext cx="1947493" cy="3141245"/>
            </a:xfrm>
            <a:prstGeom prst="rect">
              <a:avLst/>
            </a:prstGeom>
          </p:spPr>
        </p:pic>
        <p:pic>
          <p:nvPicPr>
            <p:cNvPr id="7" name="Grafik 138" descr="Pfeil mit einer Linie: Kurve im Uhrzeigersinn">
              <a:extLst>
                <a:ext uri="{FF2B5EF4-FFF2-40B4-BE49-F238E27FC236}">
                  <a16:creationId xmlns:a16="http://schemas.microsoft.com/office/drawing/2014/main" id="{94C43FBA-3AAD-4A4A-80DC-1FE289B4B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87944" flipH="1">
              <a:off x="4405547" y="3586826"/>
              <a:ext cx="804965" cy="804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4E70FB8-A356-4757-BA80-033E53C60ABC}"/>
              </a:ext>
            </a:extLst>
          </p:cNvPr>
          <p:cNvGrpSpPr>
            <a:grpSpLocks noChangeAspect="1"/>
          </p:cNvGrpSpPr>
          <p:nvPr/>
        </p:nvGrpSpPr>
        <p:grpSpPr>
          <a:xfrm>
            <a:off x="588932" y="2056102"/>
            <a:ext cx="1788982" cy="2880000"/>
            <a:chOff x="467334" y="1372346"/>
            <a:chExt cx="1947493" cy="3135183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3D0EE553-F511-4886-ADB0-6E73C42135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356" b="10596"/>
            <a:stretch/>
          </p:blipFill>
          <p:spPr>
            <a:xfrm>
              <a:off x="467334" y="1372346"/>
              <a:ext cx="1947493" cy="3135183"/>
            </a:xfrm>
            <a:prstGeom prst="rect">
              <a:avLst/>
            </a:prstGeom>
          </p:spPr>
        </p:pic>
        <p:sp>
          <p:nvSpPr>
            <p:cNvPr id="3" name="Flussdiagramm: Verbinder 2">
              <a:extLst>
                <a:ext uri="{FF2B5EF4-FFF2-40B4-BE49-F238E27FC236}">
                  <a16:creationId xmlns:a16="http://schemas.microsoft.com/office/drawing/2014/main" id="{1D4038EA-1EAF-44C0-AD31-EB80BE12BAF3}"/>
                </a:ext>
              </a:extLst>
            </p:cNvPr>
            <p:cNvSpPr/>
            <p:nvPr/>
          </p:nvSpPr>
          <p:spPr>
            <a:xfrm>
              <a:off x="975346" y="3823107"/>
              <a:ext cx="432273" cy="432273"/>
            </a:xfrm>
            <a:prstGeom prst="flowChartConnector">
              <a:avLst/>
            </a:prstGeom>
            <a:solidFill>
              <a:schemeClr val="bg1">
                <a:alpha val="32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7C7080E2-794C-4AA8-8F76-D1C0F3FAA4E1}"/>
              </a:ext>
            </a:extLst>
          </p:cNvPr>
          <p:cNvGrpSpPr>
            <a:grpSpLocks noChangeAspect="1"/>
          </p:cNvGrpSpPr>
          <p:nvPr/>
        </p:nvGrpSpPr>
        <p:grpSpPr>
          <a:xfrm>
            <a:off x="9561619" y="2061168"/>
            <a:ext cx="1790965" cy="2880000"/>
            <a:chOff x="9440021" y="1377412"/>
            <a:chExt cx="1947493" cy="3131708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638E5ABB-D9D2-4E16-A37C-69DB13F27B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7160" t="292" b="3682"/>
            <a:stretch/>
          </p:blipFill>
          <p:spPr>
            <a:xfrm>
              <a:off x="9440021" y="1377412"/>
              <a:ext cx="1947493" cy="3131708"/>
            </a:xfrm>
            <a:prstGeom prst="rect">
              <a:avLst/>
            </a:prstGeom>
          </p:spPr>
        </p:pic>
        <p:sp>
          <p:nvSpPr>
            <p:cNvPr id="12" name="Flussdiagramm: Verbinder 11">
              <a:extLst>
                <a:ext uri="{FF2B5EF4-FFF2-40B4-BE49-F238E27FC236}">
                  <a16:creationId xmlns:a16="http://schemas.microsoft.com/office/drawing/2014/main" id="{8BC26A39-DDDD-4CC9-8D2F-AC164320290B}"/>
                </a:ext>
              </a:extLst>
            </p:cNvPr>
            <p:cNvSpPr/>
            <p:nvPr/>
          </p:nvSpPr>
          <p:spPr>
            <a:xfrm>
              <a:off x="10344472" y="3390834"/>
              <a:ext cx="432273" cy="432273"/>
            </a:xfrm>
            <a:prstGeom prst="flowChartConnector">
              <a:avLst/>
            </a:prstGeom>
            <a:solidFill>
              <a:schemeClr val="bg1">
                <a:alpha val="32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B9B18884-290F-4C65-8BD3-407D2C5DC261}"/>
              </a:ext>
            </a:extLst>
          </p:cNvPr>
          <p:cNvSpPr txBox="1"/>
          <p:nvPr/>
        </p:nvSpPr>
        <p:spPr>
          <a:xfrm>
            <a:off x="467334" y="5192032"/>
            <a:ext cx="2121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Already placed supporting screw</a:t>
            </a:r>
            <a:endParaRPr lang="de-DE" err="1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756CA6E-600E-441D-9458-7C7E2910755D}"/>
              </a:ext>
            </a:extLst>
          </p:cNvPr>
          <p:cNvSpPr txBox="1"/>
          <p:nvPr/>
        </p:nvSpPr>
        <p:spPr>
          <a:xfrm>
            <a:off x="3493781" y="5192032"/>
            <a:ext cx="2121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Swivel Orga Shelf between sink and crossbeam</a:t>
            </a:r>
            <a:endParaRPr lang="de-DE" err="1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5FC9CE3-097C-4E9C-BE90-DAA3031C07C0}"/>
              </a:ext>
            </a:extLst>
          </p:cNvPr>
          <p:cNvSpPr txBox="1"/>
          <p:nvPr/>
        </p:nvSpPr>
        <p:spPr>
          <a:xfrm>
            <a:off x="6504949" y="5192032"/>
            <a:ext cx="2330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/>
              <a:t>Place Orga Shelf on supporting screw and push against crossbeam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9F63C73-7D02-41B5-B981-CE52512CCBF0}"/>
              </a:ext>
            </a:extLst>
          </p:cNvPr>
          <p:cNvSpPr txBox="1"/>
          <p:nvPr/>
        </p:nvSpPr>
        <p:spPr>
          <a:xfrm>
            <a:off x="9444492" y="5192032"/>
            <a:ext cx="2121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Place fixation screws left and right</a:t>
            </a:r>
            <a:endParaRPr lang="de-DE" err="1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B8052B6-CBB4-41B8-BB72-EA384E687E43}"/>
              </a:ext>
            </a:extLst>
          </p:cNvPr>
          <p:cNvSpPr txBox="1"/>
          <p:nvPr/>
        </p:nvSpPr>
        <p:spPr>
          <a:xfrm>
            <a:off x="767408" y="1495425"/>
            <a:ext cx="4464000" cy="338554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AU" sz="1600" b="1"/>
              <a:t> Installation of the Orga Shelf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FBB8016-314E-4467-A5CF-10C363680D4E}"/>
              </a:ext>
            </a:extLst>
          </p:cNvPr>
          <p:cNvGrpSpPr>
            <a:grpSpLocks noChangeAspect="1"/>
          </p:cNvGrpSpPr>
          <p:nvPr/>
        </p:nvGrpSpPr>
        <p:grpSpPr>
          <a:xfrm>
            <a:off x="6632390" y="2061168"/>
            <a:ext cx="1700721" cy="2880000"/>
            <a:chOff x="6510792" y="1377412"/>
            <a:chExt cx="1854993" cy="3141245"/>
          </a:xfrm>
        </p:grpSpPr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FFA43FBB-5027-495E-9F17-9CB34FA673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6686" t="-696" r="-175" b="8399"/>
            <a:stretch/>
          </p:blipFill>
          <p:spPr>
            <a:xfrm>
              <a:off x="6510792" y="1377412"/>
              <a:ext cx="1854993" cy="3141245"/>
            </a:xfrm>
            <a:prstGeom prst="rect">
              <a:avLst/>
            </a:prstGeom>
          </p:spPr>
        </p:pic>
        <p:sp>
          <p:nvSpPr>
            <p:cNvPr id="10" name="Flussdiagramm: Verbinder 9">
              <a:extLst>
                <a:ext uri="{FF2B5EF4-FFF2-40B4-BE49-F238E27FC236}">
                  <a16:creationId xmlns:a16="http://schemas.microsoft.com/office/drawing/2014/main" id="{EB6293F2-1330-4A7B-A2AD-2DA7D1F7EE4A}"/>
                </a:ext>
              </a:extLst>
            </p:cNvPr>
            <p:cNvSpPr/>
            <p:nvPr/>
          </p:nvSpPr>
          <p:spPr>
            <a:xfrm>
              <a:off x="6975723" y="3860823"/>
              <a:ext cx="432273" cy="432273"/>
            </a:xfrm>
            <a:prstGeom prst="flowChartConnector">
              <a:avLst/>
            </a:prstGeom>
            <a:solidFill>
              <a:schemeClr val="bg1">
                <a:alpha val="32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pic>
          <p:nvPicPr>
            <p:cNvPr id="19" name="Grafik 138" descr="Pfeil mit einer Linie: Kurve im Uhrzeigersinn">
              <a:extLst>
                <a:ext uri="{FF2B5EF4-FFF2-40B4-BE49-F238E27FC236}">
                  <a16:creationId xmlns:a16="http://schemas.microsoft.com/office/drawing/2014/main" id="{B3EB4C98-A6B5-4A55-BF39-B7951A467D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6144700" flipH="1">
              <a:off x="7245104" y="2403461"/>
              <a:ext cx="555887" cy="555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Grafik 138" descr="Pfeil mit einer Linie: Kurve im Uhrzeigersinn">
              <a:extLst>
                <a:ext uri="{FF2B5EF4-FFF2-40B4-BE49-F238E27FC236}">
                  <a16:creationId xmlns:a16="http://schemas.microsoft.com/office/drawing/2014/main" id="{9FC36F7C-4140-4AE4-9B13-9B77704B1E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4228297" flipH="1">
              <a:off x="7177890" y="3491431"/>
              <a:ext cx="625306" cy="625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Ellipse 25">
            <a:extLst>
              <a:ext uri="{FF2B5EF4-FFF2-40B4-BE49-F238E27FC236}">
                <a16:creationId xmlns:a16="http://schemas.microsoft.com/office/drawing/2014/main" id="{0E1A4A18-8C7F-4998-866C-FD96A76E369F}"/>
              </a:ext>
            </a:extLst>
          </p:cNvPr>
          <p:cNvSpPr/>
          <p:nvPr/>
        </p:nvSpPr>
        <p:spPr>
          <a:xfrm>
            <a:off x="425439" y="1453998"/>
            <a:ext cx="432048" cy="421407"/>
          </a:xfrm>
          <a:prstGeom prst="ellips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/>
              <a:t>3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619AE1F4-3E69-4C4B-844F-A2BF92ACF8F5}"/>
              </a:ext>
            </a:extLst>
          </p:cNvPr>
          <p:cNvSpPr/>
          <p:nvPr/>
        </p:nvSpPr>
        <p:spPr>
          <a:xfrm>
            <a:off x="1777370" y="631756"/>
            <a:ext cx="324000" cy="324000"/>
          </a:xfrm>
          <a:prstGeom prst="ellipse">
            <a:avLst/>
          </a:prstGeom>
          <a:noFill/>
          <a:ln w="3810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rgbClr val="343499"/>
                </a:solidFill>
              </a:rPr>
              <a:t>1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330E5EA-ED77-4959-A113-38DD70367EFF}"/>
              </a:ext>
            </a:extLst>
          </p:cNvPr>
          <p:cNvSpPr/>
          <p:nvPr/>
        </p:nvSpPr>
        <p:spPr>
          <a:xfrm>
            <a:off x="2226513" y="631756"/>
            <a:ext cx="324000" cy="324000"/>
          </a:xfrm>
          <a:prstGeom prst="ellipse">
            <a:avLst/>
          </a:prstGeom>
          <a:noFill/>
          <a:ln w="3810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rgbClr val="343499"/>
                </a:solidFill>
              </a:rPr>
              <a:t>2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58A5CCE3-1BE8-4FCB-A572-96BD52EEF1AC}"/>
              </a:ext>
            </a:extLst>
          </p:cNvPr>
          <p:cNvSpPr/>
          <p:nvPr/>
        </p:nvSpPr>
        <p:spPr>
          <a:xfrm>
            <a:off x="2675656" y="631756"/>
            <a:ext cx="324000" cy="324000"/>
          </a:xfrm>
          <a:prstGeom prst="ellipse">
            <a:avLst/>
          </a:prstGeom>
          <a:solidFill>
            <a:srgbClr val="343499"/>
          </a:solidFill>
          <a:ln w="3810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rgbClr val="FFFF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55741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>
            <a:extLst>
              <a:ext uri="{FF2B5EF4-FFF2-40B4-BE49-F238E27FC236}">
                <a16:creationId xmlns:a16="http://schemas.microsoft.com/office/drawing/2014/main" id="{24487E82-16E9-4979-83F9-57FB73ECB3ED}"/>
              </a:ext>
            </a:extLst>
          </p:cNvPr>
          <p:cNvSpPr/>
          <p:nvPr/>
        </p:nvSpPr>
        <p:spPr>
          <a:xfrm>
            <a:off x="431800" y="1495426"/>
            <a:ext cx="3600400" cy="49212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sz="1400" b="1">
              <a:solidFill>
                <a:srgbClr val="575757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D7608F3-2183-43D7-BF67-14AE9FC3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to install the BLANCO Orga Shelf 60?</a:t>
            </a:r>
            <a:br>
              <a:rPr lang="en-AU"/>
            </a:br>
            <a:r>
              <a:rPr lang="en-AU" b="0"/>
              <a:t>Speciality: Installation with a hinged door adapter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2464384-3338-42CE-8683-F2A26F7DC507}"/>
              </a:ext>
            </a:extLst>
          </p:cNvPr>
          <p:cNvSpPr txBox="1"/>
          <p:nvPr/>
        </p:nvSpPr>
        <p:spPr>
          <a:xfrm>
            <a:off x="1306413" y="5955011"/>
            <a:ext cx="1804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400" i="1"/>
              <a:t>Hinged door adapter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C8B986FB-6AA6-4217-86A6-10E98EFE7341}"/>
              </a:ext>
            </a:extLst>
          </p:cNvPr>
          <p:cNvSpPr txBox="1"/>
          <p:nvPr/>
        </p:nvSpPr>
        <p:spPr>
          <a:xfrm>
            <a:off x="4655840" y="1515392"/>
            <a:ext cx="7297558" cy="230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Hinge adapter is designed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reversibly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so it can be used for right- or left sided hinged fronts.</a:t>
            </a:r>
          </a:p>
          <a:p>
            <a:pPr>
              <a:lnSpc>
                <a:spcPct val="150000"/>
              </a:lnSpc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The hinges can be placed at different heights in the cabinet.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Check the height of the hinge in the cabinet.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Cut out the space on the door adapter accordingly.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For easier cutting, use the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cutting grooves (C)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6B340500-4600-4C01-9B2E-5B501DAC4531}"/>
              </a:ext>
            </a:extLst>
          </p:cNvPr>
          <p:cNvGrpSpPr>
            <a:grpSpLocks noChangeAspect="1"/>
          </p:cNvGrpSpPr>
          <p:nvPr/>
        </p:nvGrpSpPr>
        <p:grpSpPr>
          <a:xfrm>
            <a:off x="5755504" y="4481812"/>
            <a:ext cx="1272374" cy="1184869"/>
            <a:chOff x="7179529" y="4119501"/>
            <a:chExt cx="1405081" cy="1308449"/>
          </a:xfrm>
        </p:grpSpPr>
        <p:sp>
          <p:nvSpPr>
            <p:cNvPr id="52" name="Flussdiagramm: Verbinder 51">
              <a:extLst>
                <a:ext uri="{FF2B5EF4-FFF2-40B4-BE49-F238E27FC236}">
                  <a16:creationId xmlns:a16="http://schemas.microsoft.com/office/drawing/2014/main" id="{1285B94A-3215-4494-A7CC-47EF7785051F}"/>
                </a:ext>
              </a:extLst>
            </p:cNvPr>
            <p:cNvSpPr/>
            <p:nvPr/>
          </p:nvSpPr>
          <p:spPr>
            <a:xfrm>
              <a:off x="7736889" y="5062553"/>
              <a:ext cx="365397" cy="365397"/>
            </a:xfrm>
            <a:prstGeom prst="flowChartConnector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>
                  <a:solidFill>
                    <a:schemeClr val="tx1"/>
                  </a:solidFill>
                </a:rPr>
                <a:t>C</a:t>
              </a:r>
            </a:p>
          </p:txBody>
        </p:sp>
        <p:pic>
          <p:nvPicPr>
            <p:cNvPr id="53" name="Grafik 52">
              <a:extLst>
                <a:ext uri="{FF2B5EF4-FFF2-40B4-BE49-F238E27FC236}">
                  <a16:creationId xmlns:a16="http://schemas.microsoft.com/office/drawing/2014/main" id="{EAA211E1-8235-4FE0-9D95-3295C19D95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clrChange>
                <a:clrFrom>
                  <a:srgbClr val="F8FAFB"/>
                </a:clrFrom>
                <a:clrTo>
                  <a:srgbClr val="F8FA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9961" y="4119501"/>
              <a:ext cx="964649" cy="943052"/>
            </a:xfrm>
            <a:prstGeom prst="rect">
              <a:avLst/>
            </a:prstGeom>
          </p:spPr>
        </p:pic>
        <p:cxnSp>
          <p:nvCxnSpPr>
            <p:cNvPr id="54" name="Gerader Verbinder 53">
              <a:extLst>
                <a:ext uri="{FF2B5EF4-FFF2-40B4-BE49-F238E27FC236}">
                  <a16:creationId xmlns:a16="http://schemas.microsoft.com/office/drawing/2014/main" id="{6A764E26-683B-4B01-AAE7-2970023FE5F5}"/>
                </a:ext>
              </a:extLst>
            </p:cNvPr>
            <p:cNvCxnSpPr>
              <a:cxnSpLocks/>
            </p:cNvCxnSpPr>
            <p:nvPr/>
          </p:nvCxnSpPr>
          <p:spPr>
            <a:xfrm>
              <a:off x="7246578" y="5014356"/>
              <a:ext cx="432048" cy="168798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r Verbinder 54">
              <a:extLst>
                <a:ext uri="{FF2B5EF4-FFF2-40B4-BE49-F238E27FC236}">
                  <a16:creationId xmlns:a16="http://schemas.microsoft.com/office/drawing/2014/main" id="{D228D99C-7D7C-483D-B844-32DB5B58C47D}"/>
                </a:ext>
              </a:extLst>
            </p:cNvPr>
            <p:cNvCxnSpPr>
              <a:cxnSpLocks/>
            </p:cNvCxnSpPr>
            <p:nvPr/>
          </p:nvCxnSpPr>
          <p:spPr>
            <a:xfrm>
              <a:off x="7179529" y="5214520"/>
              <a:ext cx="500647" cy="14680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62F24780-79FC-4D9B-97B0-DA3CE7DDBF9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954" y="1746875"/>
            <a:ext cx="2273990" cy="409459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697F9A4-F381-4E9C-AB48-D0728E9F363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7248" y="4296626"/>
            <a:ext cx="1403798" cy="2192275"/>
          </a:xfrm>
          <a:prstGeom prst="rect">
            <a:avLst/>
          </a:prstGeom>
        </p:spPr>
      </p:pic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5041A59A-88E9-415B-B61A-51430B86B647}"/>
              </a:ext>
            </a:extLst>
          </p:cNvPr>
          <p:cNvCxnSpPr>
            <a:cxnSpLocks/>
            <a:stCxn id="22" idx="6"/>
          </p:cNvCxnSpPr>
          <p:nvPr/>
        </p:nvCxnSpPr>
        <p:spPr>
          <a:xfrm flipH="1">
            <a:off x="2961230" y="3595554"/>
            <a:ext cx="285275" cy="21659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EEA63E8C-AADD-45CF-AAA7-D2F05AB21690}"/>
              </a:ext>
            </a:extLst>
          </p:cNvPr>
          <p:cNvCxnSpPr>
            <a:cxnSpLocks/>
            <a:stCxn id="22" idx="6"/>
          </p:cNvCxnSpPr>
          <p:nvPr/>
        </p:nvCxnSpPr>
        <p:spPr>
          <a:xfrm flipH="1">
            <a:off x="2961230" y="3595554"/>
            <a:ext cx="285275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536AC7B9-D606-4C70-B9BA-62A5A7A2302B}"/>
              </a:ext>
            </a:extLst>
          </p:cNvPr>
          <p:cNvCxnSpPr>
            <a:cxnSpLocks/>
            <a:stCxn id="22" idx="6"/>
          </p:cNvCxnSpPr>
          <p:nvPr/>
        </p:nvCxnSpPr>
        <p:spPr>
          <a:xfrm flipH="1" flipV="1">
            <a:off x="2961230" y="3347424"/>
            <a:ext cx="285275" cy="2481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ussdiagramm: Verbinder 21">
            <a:extLst>
              <a:ext uri="{FF2B5EF4-FFF2-40B4-BE49-F238E27FC236}">
                <a16:creationId xmlns:a16="http://schemas.microsoft.com/office/drawing/2014/main" id="{862DB32E-B9ED-444E-8D33-EF9E0C3F38DB}"/>
              </a:ext>
            </a:extLst>
          </p:cNvPr>
          <p:cNvSpPr/>
          <p:nvPr/>
        </p:nvSpPr>
        <p:spPr>
          <a:xfrm flipH="1">
            <a:off x="3246505" y="3404201"/>
            <a:ext cx="362175" cy="382706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A17AF2B-1732-4A23-AF76-8578B6C0C9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2720" y="4328154"/>
            <a:ext cx="1403798" cy="2160747"/>
          </a:xfrm>
          <a:prstGeom prst="rect">
            <a:avLst/>
          </a:prstGeom>
        </p:spPr>
      </p:pic>
      <p:pic>
        <p:nvPicPr>
          <p:cNvPr id="23" name="Grafik 132" descr="Pfeil: Gerade">
            <a:extLst>
              <a:ext uri="{FF2B5EF4-FFF2-40B4-BE49-F238E27FC236}">
                <a16:creationId xmlns:a16="http://schemas.microsoft.com/office/drawing/2014/main" id="{A7F730E4-C6D7-4C62-91BD-D12A72716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7919" y="5292150"/>
            <a:ext cx="368932" cy="36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Grafik 132" descr="Pfeil: Gerade">
            <a:extLst>
              <a:ext uri="{FF2B5EF4-FFF2-40B4-BE49-F238E27FC236}">
                <a16:creationId xmlns:a16="http://schemas.microsoft.com/office/drawing/2014/main" id="{F1C56F80-5681-4342-A17F-1EB90474F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12428" y="5295590"/>
            <a:ext cx="368932" cy="36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D54F1AA-DF1E-4BB7-906F-71A63FB4D42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6829" y="4371488"/>
            <a:ext cx="1105672" cy="196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210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C4503B-88F9-483D-AE26-C1323C6CB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Adaptation to wall thickness 16 mm / 19 mm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B4B477-9440-408B-A15F-184ABBC6C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>
                <a:solidFill>
                  <a:srgbClr val="585858"/>
                </a:solidFill>
                <a:latin typeface="Arial" panose="020B0604020202020204" pitchFamily="34" charset="0"/>
              </a:rPr>
              <a:t>Profile caps (left and right) can be clamped upon the profile against two different positions, which vary by 3 mm each. </a:t>
            </a:r>
          </a:p>
          <a:p>
            <a:pPr marL="0" indent="0">
              <a:buNone/>
            </a:pPr>
            <a:endParaRPr lang="en-US" sz="1600">
              <a:solidFill>
                <a:srgbClr val="585858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DE" sz="1600">
              <a:solidFill>
                <a:srgbClr val="585858"/>
              </a:solidFill>
              <a:latin typeface="Arial" panose="020B0604020202020204" pitchFamily="34" charset="0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DD7E091D-F954-42E4-A3D6-4B9697510E06}"/>
              </a:ext>
            </a:extLst>
          </p:cNvPr>
          <p:cNvSpPr txBox="1"/>
          <p:nvPr/>
        </p:nvSpPr>
        <p:spPr>
          <a:xfrm>
            <a:off x="4079776" y="1973041"/>
            <a:ext cx="759490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585858"/>
                </a:solidFill>
              </a:rPr>
              <a:t>Installation in a cabinet with 16 mm side wall thickness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585858"/>
                </a:solidFill>
              </a:rPr>
              <a:t>No adjustment required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585858"/>
                </a:solidFill>
              </a:rPr>
              <a:t>Profile caps (left and right) are pre-assembled to the aluminum profile in </a:t>
            </a:r>
            <a:br>
              <a:rPr lang="en-US" sz="1600" dirty="0">
                <a:solidFill>
                  <a:srgbClr val="585858"/>
                </a:solidFill>
              </a:rPr>
            </a:br>
            <a:r>
              <a:rPr lang="en-US" sz="1600" dirty="0">
                <a:solidFill>
                  <a:srgbClr val="585858"/>
                </a:solidFill>
              </a:rPr>
              <a:t>16 mm installation position (profile pushed against stop positions) </a:t>
            </a:r>
          </a:p>
          <a:p>
            <a:endParaRPr lang="en-US" sz="1600" dirty="0">
              <a:solidFill>
                <a:srgbClr val="585858"/>
              </a:solidFill>
            </a:endParaRPr>
          </a:p>
          <a:p>
            <a:r>
              <a:rPr lang="en-US" sz="1600" b="1" dirty="0">
                <a:solidFill>
                  <a:srgbClr val="585858"/>
                </a:solidFill>
              </a:rPr>
              <a:t>Installation in a cabinet with 19 mm side wall thickness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585858"/>
                </a:solidFill>
              </a:rPr>
              <a:t>The plastic nose at the stop position (S) needs to be pulled/pushed to gain </a:t>
            </a:r>
            <a:br>
              <a:rPr lang="en-US" sz="1600" dirty="0">
                <a:solidFill>
                  <a:srgbClr val="585858"/>
                </a:solidFill>
              </a:rPr>
            </a:br>
            <a:r>
              <a:rPr lang="en-US" sz="1600" dirty="0">
                <a:solidFill>
                  <a:srgbClr val="585858"/>
                </a:solidFill>
              </a:rPr>
              <a:t>3 mm of space on each side. This allows the profile to be pushed further into the cap, reaching the required overall length for installation in the cabinet.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585858"/>
              </a:solidFill>
            </a:endParaRPr>
          </a:p>
          <a:p>
            <a:endParaRPr lang="en-US" sz="1600" dirty="0">
              <a:solidFill>
                <a:srgbClr val="585858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585858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0D46F49-FA71-44DE-AF48-D06D8CAFE2CE}"/>
              </a:ext>
            </a:extLst>
          </p:cNvPr>
          <p:cNvSpPr txBox="1"/>
          <p:nvPr/>
        </p:nvSpPr>
        <p:spPr>
          <a:xfrm>
            <a:off x="487818" y="6152549"/>
            <a:ext cx="2511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i="1"/>
              <a:t>Profile cap</a:t>
            </a: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2B487467-1D14-4CEF-9E24-CAD43367DA1F}"/>
              </a:ext>
            </a:extLst>
          </p:cNvPr>
          <p:cNvGrpSpPr/>
          <p:nvPr/>
        </p:nvGrpSpPr>
        <p:grpSpPr>
          <a:xfrm>
            <a:off x="5175702" y="4469597"/>
            <a:ext cx="1350515" cy="2092325"/>
            <a:chOff x="4114800" y="409575"/>
            <a:chExt cx="3962400" cy="6138862"/>
          </a:xfrm>
        </p:grpSpPr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E64C515A-2EC7-438D-A7C9-EB68677E5E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14800" y="409575"/>
              <a:ext cx="3933825" cy="6091237"/>
            </a:xfrm>
            <a:prstGeom prst="rect">
              <a:avLst/>
            </a:prstGeom>
          </p:spPr>
        </p:pic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B510531D-5254-4A9A-9B5B-908D8BC77C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14800" y="409575"/>
              <a:ext cx="3962400" cy="6138862"/>
            </a:xfrm>
            <a:prstGeom prst="rect">
              <a:avLst/>
            </a:prstGeom>
          </p:spPr>
        </p:pic>
      </p:grpSp>
      <p:pic>
        <p:nvPicPr>
          <p:cNvPr id="33" name="Grafik 32">
            <a:extLst>
              <a:ext uri="{FF2B5EF4-FFF2-40B4-BE49-F238E27FC236}">
                <a16:creationId xmlns:a16="http://schemas.microsoft.com/office/drawing/2014/main" id="{ED80ADAA-1BD5-4385-890E-425F3D8646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4938" y="4636734"/>
            <a:ext cx="1881457" cy="1741817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4A223616-1004-41FF-A732-3606996826F8}"/>
              </a:ext>
            </a:extLst>
          </p:cNvPr>
          <p:cNvCxnSpPr>
            <a:cxnSpLocks/>
          </p:cNvCxnSpPr>
          <p:nvPr/>
        </p:nvCxnSpPr>
        <p:spPr>
          <a:xfrm flipH="1">
            <a:off x="6352308" y="4636734"/>
            <a:ext cx="1478280" cy="31019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7D5AAADD-D795-4177-BDDD-E3F853E74330}"/>
              </a:ext>
            </a:extLst>
          </p:cNvPr>
          <p:cNvCxnSpPr>
            <a:cxnSpLocks/>
          </p:cNvCxnSpPr>
          <p:nvPr/>
        </p:nvCxnSpPr>
        <p:spPr>
          <a:xfrm flipH="1" flipV="1">
            <a:off x="6379242" y="5391146"/>
            <a:ext cx="1451346" cy="987405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79091A1A-7C9F-45E9-9C1E-F0D45CE6403D}"/>
              </a:ext>
            </a:extLst>
          </p:cNvPr>
          <p:cNvSpPr/>
          <p:nvPr/>
        </p:nvSpPr>
        <p:spPr>
          <a:xfrm>
            <a:off x="5811288" y="4963156"/>
            <a:ext cx="493604" cy="396240"/>
          </a:xfrm>
          <a:prstGeom prst="rect">
            <a:avLst/>
          </a:prstGeom>
          <a:noFill/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pic>
        <p:nvPicPr>
          <p:cNvPr id="41" name="Grafik 132" descr="Pfeil: Gerade">
            <a:extLst>
              <a:ext uri="{FF2B5EF4-FFF2-40B4-BE49-F238E27FC236}">
                <a16:creationId xmlns:a16="http://schemas.microsoft.com/office/drawing/2014/main" id="{0049A8F7-9FB9-4D6A-BE4C-B819B04C2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52123">
            <a:off x="8890567" y="4591052"/>
            <a:ext cx="368932" cy="36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D578C561-C920-484A-B025-625A39302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836" y="1973041"/>
            <a:ext cx="1983012" cy="389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lussdiagramm: Verbinder 20">
            <a:extLst>
              <a:ext uri="{FF2B5EF4-FFF2-40B4-BE49-F238E27FC236}">
                <a16:creationId xmlns:a16="http://schemas.microsoft.com/office/drawing/2014/main" id="{8B5B14C3-9DB0-4110-BFF9-B1E8980CE076}"/>
              </a:ext>
            </a:extLst>
          </p:cNvPr>
          <p:cNvSpPr/>
          <p:nvPr/>
        </p:nvSpPr>
        <p:spPr>
          <a:xfrm>
            <a:off x="2418235" y="2868312"/>
            <a:ext cx="365397" cy="365397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" name="Flussdiagramm: Verbinder 21">
            <a:extLst>
              <a:ext uri="{FF2B5EF4-FFF2-40B4-BE49-F238E27FC236}">
                <a16:creationId xmlns:a16="http://schemas.microsoft.com/office/drawing/2014/main" id="{F595419A-F327-4794-B46D-A951FAD3145A}"/>
              </a:ext>
            </a:extLst>
          </p:cNvPr>
          <p:cNvSpPr/>
          <p:nvPr/>
        </p:nvSpPr>
        <p:spPr>
          <a:xfrm>
            <a:off x="2168885" y="5927428"/>
            <a:ext cx="365397" cy="365397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3D81CD12-4EE0-4305-8D96-E60E7955EAC7}"/>
              </a:ext>
            </a:extLst>
          </p:cNvPr>
          <p:cNvCxnSpPr>
            <a:cxnSpLocks/>
          </p:cNvCxnSpPr>
          <p:nvPr/>
        </p:nvCxnSpPr>
        <p:spPr>
          <a:xfrm flipH="1">
            <a:off x="2053993" y="3233709"/>
            <a:ext cx="311030" cy="19529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0D7596-F765-40D3-B402-F58F358028DB}"/>
              </a:ext>
            </a:extLst>
          </p:cNvPr>
          <p:cNvCxnSpPr>
            <a:cxnSpLocks/>
          </p:cNvCxnSpPr>
          <p:nvPr/>
        </p:nvCxnSpPr>
        <p:spPr>
          <a:xfrm>
            <a:off x="1919491" y="5872976"/>
            <a:ext cx="249394" cy="13026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52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01B25-5A80-473C-8C0B-E3F0E3077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333399"/>
                </a:solidFill>
                <a:effectLst/>
                <a:latin typeface="Arial"/>
                <a:cs typeface="Arial"/>
              </a:rPr>
              <a:t>In Harmony with Sink and Mixer Tap</a:t>
            </a:r>
            <a:r>
              <a:rPr lang="en-US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  <a:br>
              <a:rPr lang="en-US" b="0" i="0" dirty="0">
                <a:effectLst/>
                <a:latin typeface="Arial" panose="020B0604020202020204" pitchFamily="34" charset="0"/>
              </a:rPr>
            </a:br>
            <a:r>
              <a:rPr lang="en-US" dirty="0">
                <a:solidFill>
                  <a:srgbClr val="333399"/>
                </a:solidFill>
                <a:latin typeface="Arial"/>
                <a:cs typeface="Arial"/>
              </a:rPr>
              <a:t>BLANCO UNIT</a:t>
            </a:r>
            <a:r>
              <a:rPr lang="en-US" b="1" i="0" u="none" strike="noStrike" dirty="0">
                <a:solidFill>
                  <a:srgbClr val="333399"/>
                </a:solidFill>
                <a:effectLst/>
                <a:latin typeface="Arial"/>
                <a:cs typeface="Arial"/>
              </a:rPr>
              <a:t> based on selected Models*</a:t>
            </a:r>
            <a:endParaRPr lang="de-DE" dirty="0">
              <a:latin typeface="Arial"/>
              <a:cs typeface="Arial"/>
            </a:endParaRPr>
          </a:p>
        </p:txBody>
      </p:sp>
      <p:graphicFrame>
        <p:nvGraphicFramePr>
          <p:cNvPr id="9" name="Tabelle 9">
            <a:extLst>
              <a:ext uri="{FF2B5EF4-FFF2-40B4-BE49-F238E27FC236}">
                <a16:creationId xmlns:a16="http://schemas.microsoft.com/office/drawing/2014/main" id="{1FEA7749-B7F6-4524-8812-66B5363BB1EE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982218074"/>
              </p:ext>
            </p:extLst>
          </p:nvPr>
        </p:nvGraphicFramePr>
        <p:xfrm>
          <a:off x="6275388" y="2554503"/>
          <a:ext cx="5484812" cy="2653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6876">
                  <a:extLst>
                    <a:ext uri="{9D8B030D-6E8A-4147-A177-3AD203B41FA5}">
                      <a16:colId xmlns:a16="http://schemas.microsoft.com/office/drawing/2014/main" val="3552646724"/>
                    </a:ext>
                  </a:extLst>
                </a:gridCol>
                <a:gridCol w="3287936">
                  <a:extLst>
                    <a:ext uri="{9D8B030D-6E8A-4147-A177-3AD203B41FA5}">
                      <a16:colId xmlns:a16="http://schemas.microsoft.com/office/drawing/2014/main" val="4114443095"/>
                    </a:ext>
                  </a:extLst>
                </a:gridCol>
              </a:tblGrid>
              <a:tr h="663414">
                <a:tc>
                  <a:txBody>
                    <a:bodyPr/>
                    <a:lstStyle/>
                    <a:p>
                      <a:pPr algn="ctr"/>
                      <a:r>
                        <a:rPr lang="en-GB" b="1" noProof="0"/>
                        <a:t>Tap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noProof="0"/>
                        <a:t>LINUS-S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760800"/>
                  </a:ext>
                </a:extLst>
              </a:tr>
              <a:tr h="663414">
                <a:tc>
                  <a:txBody>
                    <a:bodyPr/>
                    <a:lstStyle/>
                    <a:p>
                      <a:pPr algn="ctr"/>
                      <a:r>
                        <a:rPr lang="en-GB" b="1" noProof="0"/>
                        <a:t>Sink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u="none" strike="noStrike" kern="1200" baseline="0" noProof="0">
                          <a:solidFill>
                            <a:schemeClr val="dk1"/>
                          </a:solidFill>
                        </a:rPr>
                        <a:t>SUBLINE 500-U</a:t>
                      </a:r>
                      <a:endParaRPr lang="en-GB" noProof="0"/>
                    </a:p>
                  </a:txBody>
                  <a:tcPr anchor="ctr">
                    <a:lnR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627957"/>
                  </a:ext>
                </a:extLst>
              </a:tr>
              <a:tr h="663414">
                <a:tc>
                  <a:txBody>
                    <a:bodyPr/>
                    <a:lstStyle/>
                    <a:p>
                      <a:pPr algn="ctr"/>
                      <a:r>
                        <a:rPr lang="en-GB" b="1" noProof="0"/>
                        <a:t>Waste system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SELECT II 60/2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963379"/>
                  </a:ext>
                </a:extLst>
              </a:tr>
              <a:tr h="663414">
                <a:tc>
                  <a:txBody>
                    <a:bodyPr/>
                    <a:lstStyle/>
                    <a:p>
                      <a:pPr algn="ctr"/>
                      <a:r>
                        <a:rPr lang="en-GB" b="1" noProof="0"/>
                        <a:t>Organisation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Orga Shelf 60 P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565901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A1A193C4-045A-4E31-BDB1-F6272669E3FB}"/>
              </a:ext>
            </a:extLst>
          </p:cNvPr>
          <p:cNvSpPr txBox="1"/>
          <p:nvPr/>
        </p:nvSpPr>
        <p:spPr>
          <a:xfrm>
            <a:off x="6275388" y="1495425"/>
            <a:ext cx="5484812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/>
              <a:t>Creating a BLANCO UNIT by combining the following products: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272BE8A-840F-4BA2-995B-F9D94C70432E}"/>
              </a:ext>
            </a:extLst>
          </p:cNvPr>
          <p:cNvSpPr txBox="1"/>
          <p:nvPr/>
        </p:nvSpPr>
        <p:spPr>
          <a:xfrm>
            <a:off x="8667277" y="6616672"/>
            <a:ext cx="3529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/>
              <a:t>*This overview does not replace a dimensional check.</a:t>
            </a:r>
          </a:p>
        </p:txBody>
      </p:sp>
      <p:pic>
        <p:nvPicPr>
          <p:cNvPr id="11" name="Inhaltsplatzhalter 10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31467C01-05CD-4445-A432-8B44DFD37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581" y="1495425"/>
            <a:ext cx="4921250" cy="4921250"/>
          </a:xfrm>
          <a:prstGeom prst="rect">
            <a:avLst/>
          </a:prstGeom>
          <a:effectLst>
            <a:outerShdw blurRad="63500" sx="102000" sy="102000" algn="ctr" rotWithShape="0">
              <a:srgbClr val="585858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7616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F7E8C-6548-4560-AE25-209F807F0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333399"/>
                </a:solidFill>
                <a:effectLst/>
                <a:latin typeface="Arial"/>
                <a:cs typeface="Arial"/>
              </a:rPr>
              <a:t>In Harmony with Sink and Mixer Tap</a:t>
            </a:r>
            <a:r>
              <a:rPr lang="en-US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  <a:br>
              <a:rPr lang="en-US" b="0" i="0" dirty="0">
                <a:effectLst/>
                <a:latin typeface="Arial" panose="020B0604020202020204" pitchFamily="34" charset="0"/>
              </a:rPr>
            </a:br>
            <a:r>
              <a:rPr lang="en-US" dirty="0">
                <a:solidFill>
                  <a:srgbClr val="333399"/>
                </a:solidFill>
                <a:latin typeface="Arial"/>
                <a:cs typeface="Arial"/>
              </a:rPr>
              <a:t>BLANCO UNIT</a:t>
            </a:r>
            <a:r>
              <a:rPr lang="en-US" b="1" i="0" u="none" strike="noStrike" dirty="0">
                <a:solidFill>
                  <a:srgbClr val="333399"/>
                </a:solidFill>
                <a:effectLst/>
                <a:latin typeface="Arial"/>
                <a:cs typeface="Arial"/>
              </a:rPr>
              <a:t> based on selected Models*</a:t>
            </a:r>
            <a:endParaRPr lang="de-DE" dirty="0">
              <a:latin typeface="Arial"/>
              <a:cs typeface="Arial"/>
            </a:endParaRPr>
          </a:p>
        </p:txBody>
      </p:sp>
      <p:graphicFrame>
        <p:nvGraphicFramePr>
          <p:cNvPr id="7" name="Tabelle 9">
            <a:extLst>
              <a:ext uri="{FF2B5EF4-FFF2-40B4-BE49-F238E27FC236}">
                <a16:creationId xmlns:a16="http://schemas.microsoft.com/office/drawing/2014/main" id="{A7A706A4-3437-4054-9F2E-AC275CCB98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1437718"/>
              </p:ext>
            </p:extLst>
          </p:nvPr>
        </p:nvGraphicFramePr>
        <p:xfrm>
          <a:off x="6275388" y="2554503"/>
          <a:ext cx="5484812" cy="2653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6876">
                  <a:extLst>
                    <a:ext uri="{9D8B030D-6E8A-4147-A177-3AD203B41FA5}">
                      <a16:colId xmlns:a16="http://schemas.microsoft.com/office/drawing/2014/main" val="3552646724"/>
                    </a:ext>
                  </a:extLst>
                </a:gridCol>
                <a:gridCol w="3287936">
                  <a:extLst>
                    <a:ext uri="{9D8B030D-6E8A-4147-A177-3AD203B41FA5}">
                      <a16:colId xmlns:a16="http://schemas.microsoft.com/office/drawing/2014/main" val="4114443095"/>
                    </a:ext>
                  </a:extLst>
                </a:gridCol>
              </a:tblGrid>
              <a:tr h="663414">
                <a:tc>
                  <a:txBody>
                    <a:bodyPr/>
                    <a:lstStyle/>
                    <a:p>
                      <a:pPr algn="ctr"/>
                      <a:r>
                        <a:rPr lang="en-GB" b="1" noProof="0"/>
                        <a:t>Tap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noProof="0"/>
                        <a:t>LINUS-S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760800"/>
                  </a:ext>
                </a:extLst>
              </a:tr>
              <a:tr h="663414">
                <a:tc>
                  <a:txBody>
                    <a:bodyPr/>
                    <a:lstStyle/>
                    <a:p>
                      <a:pPr algn="ctr"/>
                      <a:r>
                        <a:rPr lang="en-GB" b="1" noProof="0"/>
                        <a:t>Sink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u="none" strike="noStrike" kern="1200" baseline="0" noProof="0">
                          <a:solidFill>
                            <a:schemeClr val="dk1"/>
                          </a:solidFill>
                        </a:rPr>
                        <a:t>SUBLINE 500-U</a:t>
                      </a:r>
                      <a:endParaRPr lang="en-GB" noProof="0"/>
                    </a:p>
                  </a:txBody>
                  <a:tcPr anchor="ctr">
                    <a:lnR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627957"/>
                  </a:ext>
                </a:extLst>
              </a:tr>
              <a:tr h="663414">
                <a:tc>
                  <a:txBody>
                    <a:bodyPr/>
                    <a:lstStyle/>
                    <a:p>
                      <a:pPr algn="ctr"/>
                      <a:r>
                        <a:rPr lang="en-GB" b="1" noProof="0"/>
                        <a:t>Waste system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BOTTON II 30/2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963379"/>
                  </a:ext>
                </a:extLst>
              </a:tr>
              <a:tr h="663414">
                <a:tc>
                  <a:txBody>
                    <a:bodyPr/>
                    <a:lstStyle/>
                    <a:p>
                      <a:pPr algn="ctr"/>
                      <a:r>
                        <a:rPr lang="en-GB" b="1" noProof="0"/>
                        <a:t>Organisation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Orga Shelf 60 H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FE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5659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DAF039B8-1C62-454A-AADF-86ECAEF54076}"/>
              </a:ext>
            </a:extLst>
          </p:cNvPr>
          <p:cNvSpPr txBox="1"/>
          <p:nvPr/>
        </p:nvSpPr>
        <p:spPr>
          <a:xfrm>
            <a:off x="6275388" y="1495425"/>
            <a:ext cx="5484812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/>
              <a:t>Creating a BLANCO UNIT by combining the following products: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B27D977-5811-4322-B60D-785A061FD203}"/>
              </a:ext>
            </a:extLst>
          </p:cNvPr>
          <p:cNvSpPr txBox="1"/>
          <p:nvPr/>
        </p:nvSpPr>
        <p:spPr>
          <a:xfrm>
            <a:off x="8667277" y="6616672"/>
            <a:ext cx="3529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/>
              <a:t>*This overview does not replace a dimensional check.</a:t>
            </a:r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412BC6AB-5A89-488C-975B-FC2A3392E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581" y="1495425"/>
            <a:ext cx="4921250" cy="4921250"/>
          </a:xfrm>
          <a:prstGeom prst="rect">
            <a:avLst/>
          </a:prstGeom>
          <a:effectLst>
            <a:outerShdw blurRad="63500" sx="102000" sy="102000" algn="ctr" rotWithShape="0">
              <a:srgbClr val="585858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7518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F46C102-E2BA-4A53-A6B3-5100AFBDB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Further combination ideas</a:t>
            </a:r>
          </a:p>
        </p:txBody>
      </p:sp>
      <p:pic>
        <p:nvPicPr>
          <p:cNvPr id="3" name="Grafik 2" descr="Ein Bild, das Boden, drinnen, Wand, rostfrei enthält.&#10;&#10;Automatisch generierte Beschreibung">
            <a:extLst>
              <a:ext uri="{FF2B5EF4-FFF2-40B4-BE49-F238E27FC236}">
                <a16:creationId xmlns:a16="http://schemas.microsoft.com/office/drawing/2014/main" id="{7E06DD0C-F87B-4826-884A-871C468ACF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297" y="2636912"/>
            <a:ext cx="1970660" cy="2772000"/>
          </a:xfrm>
          <a:prstGeom prst="rect">
            <a:avLst/>
          </a:prstGeom>
        </p:spPr>
      </p:pic>
      <p:pic>
        <p:nvPicPr>
          <p:cNvPr id="14" name="Grafik 13" descr="Ein Bild, das drinnen, Boden, Wand, Küche enthält.&#10;&#10;Automatisch generierte Beschreibung">
            <a:extLst>
              <a:ext uri="{FF2B5EF4-FFF2-40B4-BE49-F238E27FC236}">
                <a16:creationId xmlns:a16="http://schemas.microsoft.com/office/drawing/2014/main" id="{3785BB1E-BBF2-41B4-B808-D7BB7B9504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4014" y="2636912"/>
            <a:ext cx="1971138" cy="2772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2C3DB44-47A9-4D54-A6DD-D596D53453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025" y="809871"/>
            <a:ext cx="2855950" cy="1278434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968CB4B9-3B11-41E1-9217-3B221CB278AC}"/>
              </a:ext>
            </a:extLst>
          </p:cNvPr>
          <p:cNvSpPr txBox="1"/>
          <p:nvPr/>
        </p:nvSpPr>
        <p:spPr>
          <a:xfrm>
            <a:off x="424839" y="5426640"/>
            <a:ext cx="2273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400" b="1"/>
              <a:t>Select II Compact</a:t>
            </a:r>
          </a:p>
          <a:p>
            <a:pPr algn="l"/>
            <a:r>
              <a:rPr lang="en-AU" sz="1400"/>
              <a:t>No Orga drawer available, the Orga Shelf can fill up the empty space.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83D535B9-D8A0-4FAE-9305-ADF96F6217FE}"/>
              </a:ext>
            </a:extLst>
          </p:cNvPr>
          <p:cNvSpPr txBox="1"/>
          <p:nvPr/>
        </p:nvSpPr>
        <p:spPr>
          <a:xfrm>
            <a:off x="3361242" y="5425933"/>
            <a:ext cx="25907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400" b="1" dirty="0"/>
              <a:t>Select II Soda</a:t>
            </a:r>
          </a:p>
          <a:p>
            <a:pPr algn="l"/>
            <a:r>
              <a:rPr lang="en-AU" sz="1400" dirty="0"/>
              <a:t>Further space for organization is available as CO</a:t>
            </a:r>
            <a:r>
              <a:rPr lang="en-AU" sz="1400" baseline="-25000" dirty="0"/>
              <a:t>2</a:t>
            </a:r>
            <a:r>
              <a:rPr lang="en-AU" sz="1400" dirty="0"/>
              <a:t> cylinders are often stored lying down in the drawer.​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C99A808-053E-4222-B33E-3BCCCD77CAB4}"/>
              </a:ext>
            </a:extLst>
          </p:cNvPr>
          <p:cNvSpPr txBox="1"/>
          <p:nvPr/>
        </p:nvSpPr>
        <p:spPr>
          <a:xfrm>
            <a:off x="9384479" y="5407672"/>
            <a:ext cx="22822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/>
              <a:t>FWD</a:t>
            </a:r>
          </a:p>
          <a:p>
            <a:r>
              <a:rPr lang="en-AU" sz="1400" dirty="0"/>
              <a:t>Covers the FWD optically and uses already available space in the cabinet. </a:t>
            </a:r>
          </a:p>
        </p:txBody>
      </p:sp>
      <p:pic>
        <p:nvPicPr>
          <p:cNvPr id="22" name="Grafik 21" descr="Ein Bild, das drinnen, Fenster, Küchengerät enthält.&#10;&#10;Automatisch generierte Beschreibung">
            <a:extLst>
              <a:ext uri="{FF2B5EF4-FFF2-40B4-BE49-F238E27FC236}">
                <a16:creationId xmlns:a16="http://schemas.microsoft.com/office/drawing/2014/main" id="{9201C1AC-0035-4C78-82A6-EEA8526FB05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0320" y="2636912"/>
            <a:ext cx="1960232" cy="2772000"/>
          </a:xfrm>
          <a:prstGeom prst="rect">
            <a:avLst/>
          </a:prstGeom>
        </p:spPr>
      </p:pic>
      <p:pic>
        <p:nvPicPr>
          <p:cNvPr id="24" name="Grafik 23" descr="Ein Bild, das Boden, drinnen, Küche, Haushaltsgerät enthält.&#10;&#10;Automatisch generierte Beschreibung">
            <a:extLst>
              <a:ext uri="{FF2B5EF4-FFF2-40B4-BE49-F238E27FC236}">
                <a16:creationId xmlns:a16="http://schemas.microsoft.com/office/drawing/2014/main" id="{FF049916-8B65-430F-AC83-3B58E19C09B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6831" y="2636912"/>
            <a:ext cx="2108595" cy="27720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7D607731-6962-4E4B-81C6-1F26B3474CBC}"/>
              </a:ext>
            </a:extLst>
          </p:cNvPr>
          <p:cNvSpPr txBox="1"/>
          <p:nvPr/>
        </p:nvSpPr>
        <p:spPr>
          <a:xfrm>
            <a:off x="6325304" y="5407673"/>
            <a:ext cx="24349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400" b="1" dirty="0"/>
              <a:t>Select II Orga / </a:t>
            </a:r>
            <a:r>
              <a:rPr lang="en-AU" sz="1400" b="1" dirty="0" err="1"/>
              <a:t>Flexon</a:t>
            </a:r>
            <a:r>
              <a:rPr lang="en-AU" sz="1400" b="1" dirty="0"/>
              <a:t> II</a:t>
            </a:r>
          </a:p>
          <a:p>
            <a:pPr algn="l"/>
            <a:r>
              <a:rPr lang="en-US" sz="1400"/>
              <a:t>Mostly there is enough space in the upper part, as cabinets tend to be higher (minimum height: 78 cm).</a:t>
            </a:r>
            <a:endParaRPr lang="en-AU" sz="1400"/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0026340D-F3BE-4BA2-A418-12D4A630E4FE}"/>
              </a:ext>
            </a:extLst>
          </p:cNvPr>
          <p:cNvCxnSpPr/>
          <p:nvPr/>
        </p:nvCxnSpPr>
        <p:spPr>
          <a:xfrm flipH="1">
            <a:off x="1775520" y="1556792"/>
            <a:ext cx="2736304" cy="864096"/>
          </a:xfrm>
          <a:prstGeom prst="straightConnector1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F22FBB94-4AD7-4E28-82E6-59C11A10BF04}"/>
              </a:ext>
            </a:extLst>
          </p:cNvPr>
          <p:cNvCxnSpPr>
            <a:cxnSpLocks/>
          </p:cNvCxnSpPr>
          <p:nvPr/>
        </p:nvCxnSpPr>
        <p:spPr>
          <a:xfrm>
            <a:off x="7680176" y="1556792"/>
            <a:ext cx="2520280" cy="864096"/>
          </a:xfrm>
          <a:prstGeom prst="straightConnector1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348F26D7-3C60-46D4-9C9F-9EE00713A56F}"/>
              </a:ext>
            </a:extLst>
          </p:cNvPr>
          <p:cNvCxnSpPr>
            <a:cxnSpLocks/>
          </p:cNvCxnSpPr>
          <p:nvPr/>
        </p:nvCxnSpPr>
        <p:spPr>
          <a:xfrm flipH="1">
            <a:off x="5140412" y="2034509"/>
            <a:ext cx="258902" cy="386379"/>
          </a:xfrm>
          <a:prstGeom prst="straightConnector1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AE8D0321-700A-4681-BA74-A7251E9A1E1F}"/>
              </a:ext>
            </a:extLst>
          </p:cNvPr>
          <p:cNvCxnSpPr>
            <a:cxnSpLocks/>
          </p:cNvCxnSpPr>
          <p:nvPr/>
        </p:nvCxnSpPr>
        <p:spPr>
          <a:xfrm>
            <a:off x="6890404" y="1916832"/>
            <a:ext cx="590724" cy="504056"/>
          </a:xfrm>
          <a:prstGeom prst="straightConnector1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495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" y="184150"/>
            <a:ext cx="9666288" cy="879478"/>
          </a:xfrm>
        </p:spPr>
        <p:txBody>
          <a:bodyPr/>
          <a:lstStyle/>
          <a:p>
            <a:r>
              <a:rPr lang="en-US" dirty="0"/>
              <a:t>Positioning, Availability and Models</a:t>
            </a:r>
            <a:endParaRPr lang="en-US" u="sng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7D8C83A-76EB-4E8D-B2D5-8B3B0B0D7C78}"/>
              </a:ext>
            </a:extLst>
          </p:cNvPr>
          <p:cNvSpPr txBox="1">
            <a:spLocks/>
          </p:cNvSpPr>
          <p:nvPr/>
        </p:nvSpPr>
        <p:spPr>
          <a:xfrm>
            <a:off x="4399754" y="1518709"/>
            <a:ext cx="3384376" cy="489796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vert="horz" lIns="72000" tIns="252000" rIns="72000" bIns="72000" rtlCol="0">
            <a:normAutofit/>
          </a:bodyPr>
          <a:lstStyle>
            <a:lvl1pPr marL="0" indent="0" algn="l" defTabSz="864017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9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7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Symbol" panose="05050102010706020507" pitchFamily="18" charset="2"/>
              <a:buChar char="-"/>
              <a:tabLst>
                <a:tab pos="7889875" algn="l"/>
              </a:tabLs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3513" lvl="1" indent="0" algn="ctr">
              <a:buNone/>
            </a:pPr>
            <a:r>
              <a:rPr lang="en-US" sz="2000" b="1"/>
              <a:t>Availability</a:t>
            </a:r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</p:txBody>
      </p:sp>
      <p:graphicFrame>
        <p:nvGraphicFramePr>
          <p:cNvPr id="20" name="Tabel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664402"/>
              </p:ext>
            </p:extLst>
          </p:nvPr>
        </p:nvGraphicFramePr>
        <p:xfrm>
          <a:off x="4471850" y="2184216"/>
          <a:ext cx="3240184" cy="1844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/>
                        <a:t>Available for Order</a:t>
                      </a:r>
                      <a:endParaRPr lang="en-US" sz="1400" b="1" u="none" noProof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1400" noProof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>
                          <a:solidFill>
                            <a:srgbClr val="575757"/>
                          </a:solidFill>
                        </a:rPr>
                        <a:t>All regions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>
                          <a:solidFill>
                            <a:srgbClr val="575757"/>
                          </a:solidFill>
                        </a:rPr>
                        <a:t>from CW 02/2023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400" noProof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noProof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noProof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noProof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0782536"/>
                  </a:ext>
                </a:extLst>
              </a:tr>
            </a:tbl>
          </a:graphicData>
        </a:graphic>
      </p:graphicFrame>
      <p:pic>
        <p:nvPicPr>
          <p:cNvPr id="39" name="Picture 2" descr="C:\Users\de00102971\Desktop\Gut Böckel\65901007g.jpg">
            <a:extLst>
              <a:ext uri="{FF2B5EF4-FFF2-40B4-BE49-F238E27FC236}">
                <a16:creationId xmlns:a16="http://schemas.microsoft.com/office/drawing/2014/main" id="{156A0746-BC1C-42C7-812E-4DC199713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518" y="4847981"/>
            <a:ext cx="2582705" cy="140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pieren 10"/>
          <p:cNvGrpSpPr/>
          <p:nvPr/>
        </p:nvGrpSpPr>
        <p:grpSpPr>
          <a:xfrm>
            <a:off x="447320" y="1518709"/>
            <a:ext cx="3384376" cy="4897966"/>
            <a:chOff x="4403812" y="1412776"/>
            <a:chExt cx="3384376" cy="5112568"/>
          </a:xfrm>
        </p:grpSpPr>
        <p:sp>
          <p:nvSpPr>
            <p:cNvPr id="6" name="Inhaltsplatzhalter 2">
              <a:extLst>
                <a:ext uri="{FF2B5EF4-FFF2-40B4-BE49-F238E27FC236}">
                  <a16:creationId xmlns:a16="http://schemas.microsoft.com/office/drawing/2014/main" id="{17D8C83A-76EB-4E8D-B2D5-8B3B0B0D7C78}"/>
                </a:ext>
              </a:extLst>
            </p:cNvPr>
            <p:cNvSpPr txBox="1">
              <a:spLocks/>
            </p:cNvSpPr>
            <p:nvPr/>
          </p:nvSpPr>
          <p:spPr>
            <a:xfrm>
              <a:off x="4403812" y="1412776"/>
              <a:ext cx="3384376" cy="5112568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vert="horz" lIns="72000" tIns="252000" rIns="72000" bIns="72000" rtlCol="0">
              <a:normAutofit/>
            </a:bodyPr>
            <a:lstStyle>
              <a:lvl1pPr marL="0" indent="0" algn="l" defTabSz="864017" rtl="0" eaLnBrk="1" latinLnBrk="0" hangingPunct="1">
                <a:lnSpc>
                  <a:spcPct val="90000"/>
                </a:lnSpc>
                <a:spcBef>
                  <a:spcPts val="945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180000" indent="-180000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Clr>
                  <a:schemeClr val="tx1"/>
                </a:buClr>
                <a:buFont typeface="Arial" panose="020B0604020202020204" pitchFamily="34" charset="0"/>
                <a:buChar char="›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396000" indent="-180000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Clr>
                  <a:schemeClr val="bg1">
                    <a:lumMod val="50000"/>
                  </a:schemeClr>
                </a:buClr>
                <a:buSzPct val="90000"/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576000" indent="-180000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Symbol" panose="05050102010706020507" pitchFamily="18" charset="2"/>
                <a:buChar char="-"/>
                <a:tabLst>
                  <a:tab pos="7889875" algn="l"/>
                </a:tabLst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720000" indent="-180000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376046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08054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40062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72070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63513" lvl="1" indent="0" algn="ctr">
                <a:buNone/>
              </a:pPr>
              <a:r>
                <a:rPr lang="en-US" sz="2000" b="1"/>
                <a:t>Positioning</a:t>
              </a:r>
            </a:p>
          </p:txBody>
        </p:sp>
        <p:grpSp>
          <p:nvGrpSpPr>
            <p:cNvPr id="3" name="Gruppieren 2"/>
            <p:cNvGrpSpPr/>
            <p:nvPr/>
          </p:nvGrpSpPr>
          <p:grpSpPr>
            <a:xfrm>
              <a:off x="4594254" y="2132856"/>
              <a:ext cx="3003492" cy="1177200"/>
              <a:chOff x="4655840" y="2132856"/>
              <a:chExt cx="3003492" cy="1177200"/>
            </a:xfrm>
          </p:grpSpPr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2E7F3F4F-1640-46FB-8AA9-D948BAB6D47B}"/>
                  </a:ext>
                </a:extLst>
              </p:cNvPr>
              <p:cNvSpPr/>
              <p:nvPr/>
            </p:nvSpPr>
            <p:spPr bwMode="auto">
              <a:xfrm>
                <a:off x="4655840" y="2132856"/>
                <a:ext cx="918831" cy="1173600"/>
              </a:xfrm>
              <a:prstGeom prst="rect">
                <a:avLst/>
              </a:prstGeom>
              <a:solidFill>
                <a:srgbClr val="22226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Best</a:t>
                </a:r>
              </a:p>
            </p:txBody>
          </p:sp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0E240173-23D8-4EBA-A448-2AE0AFF7A464}"/>
                  </a:ext>
                </a:extLst>
              </p:cNvPr>
              <p:cNvSpPr/>
              <p:nvPr/>
            </p:nvSpPr>
            <p:spPr bwMode="auto">
              <a:xfrm>
                <a:off x="5607332" y="2132856"/>
                <a:ext cx="2052000" cy="1177200"/>
              </a:xfrm>
              <a:prstGeom prst="rect">
                <a:avLst/>
              </a:prstGeom>
              <a:solidFill>
                <a:srgbClr val="22226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" name="Gruppieren 4"/>
            <p:cNvGrpSpPr/>
            <p:nvPr/>
          </p:nvGrpSpPr>
          <p:grpSpPr>
            <a:xfrm>
              <a:off x="4592250" y="3581402"/>
              <a:ext cx="3007500" cy="1177296"/>
              <a:chOff x="4651832" y="3581402"/>
              <a:chExt cx="3007500" cy="1177296"/>
            </a:xfrm>
          </p:grpSpPr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CF60FA7A-57CF-401F-9B01-7F9EABAF4819}"/>
                  </a:ext>
                </a:extLst>
              </p:cNvPr>
              <p:cNvSpPr/>
              <p:nvPr/>
            </p:nvSpPr>
            <p:spPr bwMode="auto">
              <a:xfrm>
                <a:off x="4651832" y="3581402"/>
                <a:ext cx="918832" cy="1174929"/>
              </a:xfrm>
              <a:prstGeom prst="rect">
                <a:avLst/>
              </a:prstGeom>
              <a:solidFill>
                <a:srgbClr val="6B6BC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Better</a:t>
                </a:r>
              </a:p>
            </p:txBody>
          </p:sp>
          <p:sp>
            <p:nvSpPr>
              <p:cNvPr id="18" name="Rechteck 17">
                <a:extLst>
                  <a:ext uri="{FF2B5EF4-FFF2-40B4-BE49-F238E27FC236}">
                    <a16:creationId xmlns:a16="http://schemas.microsoft.com/office/drawing/2014/main" id="{6B33D4BE-4FFB-443C-8878-A5E1D207480A}"/>
                  </a:ext>
                </a:extLst>
              </p:cNvPr>
              <p:cNvSpPr/>
              <p:nvPr/>
            </p:nvSpPr>
            <p:spPr bwMode="auto">
              <a:xfrm>
                <a:off x="5607332" y="3582636"/>
                <a:ext cx="2052000" cy="1176062"/>
              </a:xfrm>
              <a:prstGeom prst="rect">
                <a:avLst/>
              </a:prstGeom>
              <a:solidFill>
                <a:srgbClr val="6B6BC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8" name="Gruppieren 7"/>
            <p:cNvGrpSpPr/>
            <p:nvPr/>
          </p:nvGrpSpPr>
          <p:grpSpPr>
            <a:xfrm>
              <a:off x="4583345" y="5031278"/>
              <a:ext cx="3025311" cy="1177197"/>
              <a:chOff x="4656255" y="5031278"/>
              <a:chExt cx="3025311" cy="1177197"/>
            </a:xfrm>
          </p:grpSpPr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D3BE7E72-E32A-4037-B37F-442D2ED3CF23}"/>
                  </a:ext>
                </a:extLst>
              </p:cNvPr>
              <p:cNvSpPr/>
              <p:nvPr/>
            </p:nvSpPr>
            <p:spPr bwMode="auto">
              <a:xfrm>
                <a:off x="4656255" y="5031278"/>
                <a:ext cx="918000" cy="1173600"/>
              </a:xfrm>
              <a:prstGeom prst="rect">
                <a:avLst/>
              </a:prstGeom>
              <a:solidFill>
                <a:srgbClr val="9C9CD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Good</a:t>
                </a:r>
              </a:p>
            </p:txBody>
          </p:sp>
          <p:sp>
            <p:nvSpPr>
              <p:cNvPr id="19" name="Rechteck 18">
                <a:extLst>
                  <a:ext uri="{FF2B5EF4-FFF2-40B4-BE49-F238E27FC236}">
                    <a16:creationId xmlns:a16="http://schemas.microsoft.com/office/drawing/2014/main" id="{4A0730A1-2A69-433A-A193-DB617FB7CD82}"/>
                  </a:ext>
                </a:extLst>
              </p:cNvPr>
              <p:cNvSpPr/>
              <p:nvPr/>
            </p:nvSpPr>
            <p:spPr bwMode="auto">
              <a:xfrm>
                <a:off x="5629566" y="5031278"/>
                <a:ext cx="2052000" cy="1177197"/>
              </a:xfrm>
              <a:prstGeom prst="rect">
                <a:avLst/>
              </a:prstGeom>
              <a:solidFill>
                <a:srgbClr val="9C9CD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7D8C83A-76EB-4E8D-B2D5-8B3B0B0D7C78}"/>
              </a:ext>
            </a:extLst>
          </p:cNvPr>
          <p:cNvSpPr txBox="1">
            <a:spLocks/>
          </p:cNvSpPr>
          <p:nvPr/>
        </p:nvSpPr>
        <p:spPr>
          <a:xfrm>
            <a:off x="8396197" y="1518709"/>
            <a:ext cx="3384376" cy="489796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vert="horz" lIns="72000" tIns="252000" rIns="72000" bIns="72000" rtlCol="0">
            <a:normAutofit/>
          </a:bodyPr>
          <a:lstStyle>
            <a:lvl1pPr marL="0" indent="0" algn="l" defTabSz="864017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9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7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Symbol" panose="05050102010706020507" pitchFamily="18" charset="2"/>
              <a:buChar char="-"/>
              <a:tabLst>
                <a:tab pos="7889875" algn="l"/>
              </a:tabLs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3513" lvl="1" indent="0" algn="ctr">
              <a:buNone/>
            </a:pPr>
            <a:r>
              <a:rPr lang="en-US" sz="2000" b="1"/>
              <a:t>Models</a:t>
            </a:r>
          </a:p>
          <a:p>
            <a:pPr marL="163513" lvl="1" indent="0" algn="ctr">
              <a:buNone/>
            </a:pPr>
            <a:endParaRPr lang="en-US" sz="1000" b="1"/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BLANCO Orga Shelf 60 P </a:t>
            </a: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No. 527458</a:t>
            </a: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1">
              <a:solidFill>
                <a:srgbClr val="575757"/>
              </a:solidFill>
              <a:latin typeface="Arial"/>
              <a:cs typeface="+mn-cs"/>
            </a:endParaRP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BLANCO Orga Shelf 60 H</a:t>
            </a: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No. 527459</a:t>
            </a:r>
            <a:endParaRPr lang="en-US" sz="2000" b="1"/>
          </a:p>
          <a:p>
            <a:pPr marL="163513" lvl="1" indent="0">
              <a:buNone/>
            </a:pPr>
            <a:endParaRPr lang="en-US" sz="1600"/>
          </a:p>
          <a:p>
            <a:pPr marL="163513" lvl="1" indent="0">
              <a:buNone/>
            </a:pPr>
            <a:endParaRPr lang="en-US" sz="160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A53BD4-6D3E-43A4-BEEE-1A4B65E37B06}"/>
              </a:ext>
            </a:extLst>
          </p:cNvPr>
          <p:cNvSpPr txBox="1"/>
          <p:nvPr/>
        </p:nvSpPr>
        <p:spPr>
          <a:xfrm>
            <a:off x="2401533" y="2511392"/>
            <a:ext cx="1174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BLANCO </a:t>
            </a:r>
            <a:r>
              <a:rPr lang="de-DE" sz="1400" err="1">
                <a:solidFill>
                  <a:schemeClr val="bg1"/>
                </a:solidFill>
              </a:rPr>
              <a:t>Orga</a:t>
            </a:r>
            <a:r>
              <a:rPr lang="de-DE" sz="1400">
                <a:solidFill>
                  <a:schemeClr val="bg1"/>
                </a:solidFill>
              </a:rPr>
              <a:t> </a:t>
            </a:r>
            <a:r>
              <a:rPr lang="de-DE" sz="1400" err="1">
                <a:solidFill>
                  <a:schemeClr val="bg1"/>
                </a:solidFill>
              </a:rPr>
              <a:t>Shelf</a:t>
            </a:r>
            <a:r>
              <a:rPr lang="de-DE" sz="14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25" name="Inhaltsplatzhalter 8">
            <a:extLst>
              <a:ext uri="{FF2B5EF4-FFF2-40B4-BE49-F238E27FC236}">
                <a16:creationId xmlns:a16="http://schemas.microsoft.com/office/drawing/2014/main" id="{8EF804AC-1386-48B4-8E54-F168D42BB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0097" y="2602076"/>
            <a:ext cx="751436" cy="337311"/>
          </a:xfrm>
        </p:spPr>
      </p:pic>
    </p:spTree>
    <p:extLst>
      <p:ext uri="{BB962C8B-B14F-4D97-AF65-F5344CB8AC3E}">
        <p14:creationId xmlns:p14="http://schemas.microsoft.com/office/powerpoint/2010/main" val="472468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platzhalter 3">
            <a:extLst>
              <a:ext uri="{FF2B5EF4-FFF2-40B4-BE49-F238E27FC236}">
                <a16:creationId xmlns:a16="http://schemas.microsoft.com/office/drawing/2014/main" id="{CA49C98B-C802-46E7-A32D-C169D04C1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550" y="1285875"/>
            <a:ext cx="11772900" cy="5368924"/>
          </a:xfrm>
          <a:prstGeom prst="rect">
            <a:avLst/>
          </a:prstGeom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D048F2CC-3602-451A-BFD6-9A42D1701263}"/>
              </a:ext>
            </a:extLst>
          </p:cNvPr>
          <p:cNvGrpSpPr/>
          <p:nvPr/>
        </p:nvGrpSpPr>
        <p:grpSpPr>
          <a:xfrm>
            <a:off x="5303912" y="745013"/>
            <a:ext cx="2952328" cy="5350797"/>
            <a:chOff x="9684424" y="694545"/>
            <a:chExt cx="2952328" cy="5606244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AFA2CC4C-A0BB-4599-8770-7625F5F2214D}"/>
                </a:ext>
              </a:extLst>
            </p:cNvPr>
            <p:cNvSpPr/>
            <p:nvPr/>
          </p:nvSpPr>
          <p:spPr>
            <a:xfrm>
              <a:off x="9684424" y="790619"/>
              <a:ext cx="2952328" cy="5510170"/>
            </a:xfrm>
            <a:prstGeom prst="rect">
              <a:avLst/>
            </a:pr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8767D19F-7097-4286-8D0C-5C65F9A7F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1685" y="694545"/>
              <a:ext cx="1380806" cy="397859"/>
            </a:xfrm>
            <a:prstGeom prst="rect">
              <a:avLst/>
            </a:prstGeom>
          </p:spPr>
        </p:pic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D1B38C02-2060-494C-AB56-082FD63276E3}"/>
              </a:ext>
            </a:extLst>
          </p:cNvPr>
          <p:cNvSpPr txBox="1"/>
          <p:nvPr/>
        </p:nvSpPr>
        <p:spPr>
          <a:xfrm>
            <a:off x="431800" y="4797152"/>
            <a:ext cx="33843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000"/>
              </a:lnSpc>
            </a:pPr>
            <a:r>
              <a:rPr lang="en-US" sz="4000" b="1">
                <a:solidFill>
                  <a:prstClr val="white"/>
                </a:solidFill>
              </a:rPr>
              <a:t>THANK YOU</a:t>
            </a:r>
          </a:p>
          <a:p>
            <a:pPr lvl="0">
              <a:lnSpc>
                <a:spcPts val="4000"/>
              </a:lnSpc>
            </a:pPr>
            <a:r>
              <a:rPr lang="en-US" sz="4000" b="1">
                <a:solidFill>
                  <a:prstClr val="white"/>
                </a:solidFill>
              </a:rPr>
              <a:t>FOR YOUR</a:t>
            </a:r>
          </a:p>
          <a:p>
            <a:pPr lvl="0">
              <a:lnSpc>
                <a:spcPts val="4000"/>
              </a:lnSpc>
            </a:pPr>
            <a:r>
              <a:rPr lang="en-US" sz="4000" b="1">
                <a:solidFill>
                  <a:prstClr val="white"/>
                </a:solidFill>
              </a:rPr>
              <a:t>ATTENTION.</a:t>
            </a:r>
          </a:p>
        </p:txBody>
      </p:sp>
    </p:spTree>
    <p:extLst>
      <p:ext uri="{BB962C8B-B14F-4D97-AF65-F5344CB8AC3E}">
        <p14:creationId xmlns:p14="http://schemas.microsoft.com/office/powerpoint/2010/main" val="1396469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CC3FA-958A-4D33-B48E-F0A101BF9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r>
              <a:rPr lang="en-US" dirty="0"/>
              <a:t> </a:t>
            </a:r>
            <a:endParaRPr lang="en-US" noProof="0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29628673-1A87-4F60-8A68-458EA5002DA3}"/>
              </a:ext>
            </a:extLst>
          </p:cNvPr>
          <p:cNvGrpSpPr/>
          <p:nvPr/>
        </p:nvGrpSpPr>
        <p:grpSpPr>
          <a:xfrm>
            <a:off x="460800" y="1516651"/>
            <a:ext cx="5404230" cy="565066"/>
            <a:chOff x="457199" y="1516650"/>
            <a:chExt cx="5404230" cy="673435"/>
          </a:xfrm>
        </p:grpSpPr>
        <p:sp>
          <p:nvSpPr>
            <p:cNvPr id="17" name="Textplatzhalter 7">
              <a:extLst>
                <a:ext uri="{FF2B5EF4-FFF2-40B4-BE49-F238E27FC236}">
                  <a16:creationId xmlns:a16="http://schemas.microsoft.com/office/drawing/2014/main" id="{FC143AA2-C576-46FE-A586-2C743E37AA41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>
                  <a:latin typeface="Arial" panose="020B0604020202020204" pitchFamily="34" charset="0"/>
                  <a:cs typeface="Arial" panose="020B0604020202020204" pitchFamily="34" charset="0"/>
                </a:rPr>
                <a:t>Orga Shelf at a glance</a:t>
              </a:r>
            </a:p>
          </p:txBody>
        </p:sp>
        <p:sp>
          <p:nvSpPr>
            <p:cNvPr id="18" name="Textplatzhalter 12">
              <a:extLst>
                <a:ext uri="{FF2B5EF4-FFF2-40B4-BE49-F238E27FC236}">
                  <a16:creationId xmlns:a16="http://schemas.microsoft.com/office/drawing/2014/main" id="{174CF69F-AEBE-4975-84FD-0C6AB788291B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7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0A9864CD-8469-4688-A062-2DE6A80E6A2A}"/>
              </a:ext>
            </a:extLst>
          </p:cNvPr>
          <p:cNvGrpSpPr/>
          <p:nvPr/>
        </p:nvGrpSpPr>
        <p:grpSpPr>
          <a:xfrm>
            <a:off x="460800" y="2287870"/>
            <a:ext cx="5404230" cy="565066"/>
            <a:chOff x="457199" y="1516650"/>
            <a:chExt cx="5404230" cy="673435"/>
          </a:xfrm>
        </p:grpSpPr>
        <p:sp>
          <p:nvSpPr>
            <p:cNvPr id="20" name="Textplatzhalter 7">
              <a:extLst>
                <a:ext uri="{FF2B5EF4-FFF2-40B4-BE49-F238E27FC236}">
                  <a16:creationId xmlns:a16="http://schemas.microsoft.com/office/drawing/2014/main" id="{755E5233-A206-422A-B078-A150D5ACA60A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>
                  <a:latin typeface="Arial" panose="020B0604020202020204" pitchFamily="34" charset="0"/>
                  <a:cs typeface="Arial" panose="020B0604020202020204" pitchFamily="34" charset="0"/>
                </a:rPr>
                <a:t>Reason why – Strategic background</a:t>
              </a:r>
            </a:p>
          </p:txBody>
        </p:sp>
        <p:sp>
          <p:nvSpPr>
            <p:cNvPr id="21" name="Textplatzhalter 12">
              <a:extLst>
                <a:ext uri="{FF2B5EF4-FFF2-40B4-BE49-F238E27FC236}">
                  <a16:creationId xmlns:a16="http://schemas.microsoft.com/office/drawing/2014/main" id="{9DA2FB22-D4AB-44E4-A0F0-8DB94F45CC43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D2F0D48-8F5B-4B61-A32B-42E5D1AB5F76}"/>
              </a:ext>
            </a:extLst>
          </p:cNvPr>
          <p:cNvGrpSpPr/>
          <p:nvPr/>
        </p:nvGrpSpPr>
        <p:grpSpPr>
          <a:xfrm>
            <a:off x="461099" y="3081079"/>
            <a:ext cx="5404230" cy="563945"/>
            <a:chOff x="457199" y="1516650"/>
            <a:chExt cx="5404230" cy="672099"/>
          </a:xfrm>
        </p:grpSpPr>
        <p:sp>
          <p:nvSpPr>
            <p:cNvPr id="23" name="Textplatzhalter 7">
              <a:extLst>
                <a:ext uri="{FF2B5EF4-FFF2-40B4-BE49-F238E27FC236}">
                  <a16:creationId xmlns:a16="http://schemas.microsoft.com/office/drawing/2014/main" id="{F0902195-D951-4092-94A0-F22D0DEE7CA6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2098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>
                  <a:latin typeface="Arial" panose="020B0604020202020204" pitchFamily="34" charset="0"/>
                  <a:cs typeface="Arial" panose="020B0604020202020204" pitchFamily="34" charset="0"/>
                </a:rPr>
                <a:t>Planning Information</a:t>
              </a:r>
            </a:p>
          </p:txBody>
        </p:sp>
        <p:sp>
          <p:nvSpPr>
            <p:cNvPr id="24" name="Textplatzhalter 12">
              <a:extLst>
                <a:ext uri="{FF2B5EF4-FFF2-40B4-BE49-F238E27FC236}">
                  <a16:creationId xmlns:a16="http://schemas.microsoft.com/office/drawing/2014/main" id="{B6CAF263-6D76-4CC8-8923-8022D2B76056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EEC9427-472B-4414-A6F2-E64F1A407572}"/>
              </a:ext>
            </a:extLst>
          </p:cNvPr>
          <p:cNvGrpSpPr/>
          <p:nvPr/>
        </p:nvGrpSpPr>
        <p:grpSpPr>
          <a:xfrm>
            <a:off x="461099" y="3869804"/>
            <a:ext cx="5404230" cy="565066"/>
            <a:chOff x="457199" y="1516650"/>
            <a:chExt cx="5404230" cy="673435"/>
          </a:xfrm>
        </p:grpSpPr>
        <p:sp>
          <p:nvSpPr>
            <p:cNvPr id="14" name="Textplatzhalter 7">
              <a:extLst>
                <a:ext uri="{FF2B5EF4-FFF2-40B4-BE49-F238E27FC236}">
                  <a16:creationId xmlns:a16="http://schemas.microsoft.com/office/drawing/2014/main" id="{1F71560E-5E4D-4208-A007-FAAAA2472AD0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>
                  <a:latin typeface="Arial" panose="020B0604020202020204" pitchFamily="34" charset="0"/>
                  <a:cs typeface="Arial" panose="020B0604020202020204" pitchFamily="34" charset="0"/>
                </a:rPr>
                <a:t>Installation instructions</a:t>
              </a:r>
            </a:p>
          </p:txBody>
        </p:sp>
        <p:sp>
          <p:nvSpPr>
            <p:cNvPr id="25" name="Textplatzhalter 12">
              <a:extLst>
                <a:ext uri="{FF2B5EF4-FFF2-40B4-BE49-F238E27FC236}">
                  <a16:creationId xmlns:a16="http://schemas.microsoft.com/office/drawing/2014/main" id="{50A71E93-ACC6-43B9-B1FA-E51139CFE6CA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4037D027-B8E5-4209-8CA8-617B598F32EF}"/>
              </a:ext>
            </a:extLst>
          </p:cNvPr>
          <p:cNvGrpSpPr/>
          <p:nvPr/>
        </p:nvGrpSpPr>
        <p:grpSpPr>
          <a:xfrm>
            <a:off x="460800" y="4663013"/>
            <a:ext cx="5404230" cy="565066"/>
            <a:chOff x="457199" y="1516650"/>
            <a:chExt cx="5404230" cy="673435"/>
          </a:xfrm>
        </p:grpSpPr>
        <p:sp>
          <p:nvSpPr>
            <p:cNvPr id="27" name="Textplatzhalter 7">
              <a:extLst>
                <a:ext uri="{FF2B5EF4-FFF2-40B4-BE49-F238E27FC236}">
                  <a16:creationId xmlns:a16="http://schemas.microsoft.com/office/drawing/2014/main" id="{F5638E46-AD2D-444F-BF90-B3EBC48BCEA5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>
                  <a:latin typeface="Arial" panose="020B0604020202020204" pitchFamily="34" charset="0"/>
                  <a:cs typeface="Arial" panose="020B0604020202020204" pitchFamily="34" charset="0"/>
                </a:rPr>
                <a:t>UNIT Inspirations</a:t>
              </a:r>
            </a:p>
          </p:txBody>
        </p:sp>
        <p:sp>
          <p:nvSpPr>
            <p:cNvPr id="28" name="Textplatzhalter 12">
              <a:extLst>
                <a:ext uri="{FF2B5EF4-FFF2-40B4-BE49-F238E27FC236}">
                  <a16:creationId xmlns:a16="http://schemas.microsoft.com/office/drawing/2014/main" id="{E106D013-3C7A-439A-9D96-FB73423D97B7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 b="1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pic>
        <p:nvPicPr>
          <p:cNvPr id="29" name="Bildplatzhalter 28" descr="Ein Bild, das drinnen, Boden, Wand, Möbel enthält.&#10;&#10;Automatisch generierte Beschreibung">
            <a:extLst>
              <a:ext uri="{FF2B5EF4-FFF2-40B4-BE49-F238E27FC236}">
                <a16:creationId xmlns:a16="http://schemas.microsoft.com/office/drawing/2014/main" id="{A9B085E8-AFD5-4CB4-8129-9372FE0F0F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495425"/>
            <a:ext cx="5664200" cy="4129088"/>
          </a:xfrm>
          <a:prstGeom prst="rect">
            <a:avLst/>
          </a:prstGeom>
        </p:spPr>
      </p:pic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B9E2DF86-0B9A-4104-8A09-C2AE5595C735}"/>
              </a:ext>
            </a:extLst>
          </p:cNvPr>
          <p:cNvGrpSpPr/>
          <p:nvPr/>
        </p:nvGrpSpPr>
        <p:grpSpPr>
          <a:xfrm>
            <a:off x="460800" y="5435352"/>
            <a:ext cx="5404230" cy="563945"/>
            <a:chOff x="457199" y="1516650"/>
            <a:chExt cx="5404230" cy="672099"/>
          </a:xfrm>
        </p:grpSpPr>
        <p:sp>
          <p:nvSpPr>
            <p:cNvPr id="31" name="Textplatzhalter 7">
              <a:extLst>
                <a:ext uri="{FF2B5EF4-FFF2-40B4-BE49-F238E27FC236}">
                  <a16:creationId xmlns:a16="http://schemas.microsoft.com/office/drawing/2014/main" id="{649823C5-A505-48FE-863A-61E345A4FFC2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 dirty="0">
                  <a:latin typeface="Arial" panose="020B0604020202020204" pitchFamily="34" charset="0"/>
                  <a:cs typeface="Arial" panose="020B0604020202020204" pitchFamily="34" charset="0"/>
                </a:rPr>
                <a:t>Availability &amp; Models</a:t>
              </a:r>
            </a:p>
          </p:txBody>
        </p:sp>
        <p:sp>
          <p:nvSpPr>
            <p:cNvPr id="32" name="Textplatzhalter 12">
              <a:extLst>
                <a:ext uri="{FF2B5EF4-FFF2-40B4-BE49-F238E27FC236}">
                  <a16:creationId xmlns:a16="http://schemas.microsoft.com/office/drawing/2014/main" id="{DBB2134D-2631-4CB3-BF9A-A005DA607342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AU" sz="2000" b="1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0689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869821-B2F8-4A45-8FB7-2D244F84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Orga Shelf at a glance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BB8670E-A1E0-4933-8F43-E34814749F4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495425"/>
            <a:ext cx="5667719" cy="4921250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Main characteristics</a:t>
            </a:r>
          </a:p>
          <a:p>
            <a:pPr marL="0" indent="0">
              <a:buNone/>
            </a:pPr>
            <a:endParaRPr lang="en-US" sz="600" dirty="0"/>
          </a:p>
          <a:p>
            <a:pPr>
              <a:lnSpc>
                <a:spcPct val="150000"/>
              </a:lnSpc>
            </a:pPr>
            <a:r>
              <a:rPr lang="en-US" sz="1600" dirty="0"/>
              <a:t>Keeps the sink and cabinet </a:t>
            </a:r>
            <a:r>
              <a:rPr lang="en-US" sz="1600" b="1" dirty="0"/>
              <a:t>organized</a:t>
            </a:r>
            <a:r>
              <a:rPr lang="en-US" sz="1600" dirty="0"/>
              <a:t> and </a:t>
            </a:r>
            <a:r>
              <a:rPr lang="en-US" sz="1600" b="1" dirty="0"/>
              <a:t>tidy</a:t>
            </a:r>
            <a:r>
              <a:rPr lang="en-US" sz="1600" dirty="0"/>
              <a:t>​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Slim shelf on the top of the cabinet provides </a:t>
            </a:r>
            <a:r>
              <a:rPr lang="en-US" sz="1600" b="1" dirty="0"/>
              <a:t>extra space </a:t>
            </a:r>
            <a:r>
              <a:rPr lang="en-US" sz="1600" dirty="0"/>
              <a:t>for storing sink utensils like brushes, sponges and waste bags​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Quick access to stored items at </a:t>
            </a:r>
            <a:r>
              <a:rPr lang="en-US" sz="1600" b="1" dirty="0"/>
              <a:t>ergonomic reach</a:t>
            </a:r>
            <a:r>
              <a:rPr lang="en-US" sz="1600" dirty="0"/>
              <a:t>​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Matches other cabinet organization components like SELECT II and FLEXON II​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Visual cover</a:t>
            </a:r>
            <a:r>
              <a:rPr lang="en-US" sz="1600" dirty="0"/>
              <a:t>, optically enhancing the base cabinet ​</a:t>
            </a:r>
            <a:endParaRPr lang="en-US" sz="1600" dirty="0">
              <a:cs typeface="Arial"/>
            </a:endParaRPr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10" name="Inhaltsplatzhalter 9" descr="Ein Bild, das drinnen, Wand enthält.&#10;&#10;Automatisch generierte Beschreibung">
            <a:extLst>
              <a:ext uri="{FF2B5EF4-FFF2-40B4-BE49-F238E27FC236}">
                <a16:creationId xmlns:a16="http://schemas.microsoft.com/office/drawing/2014/main" id="{DCD05005-EF55-4310-A904-7B8ECF7C73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00" y="1495425"/>
            <a:ext cx="5134248" cy="492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4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13574E93-684C-4E3F-869A-4F57A2C76F1C}"/>
              </a:ext>
            </a:extLst>
          </p:cNvPr>
          <p:cNvSpPr/>
          <p:nvPr/>
        </p:nvSpPr>
        <p:spPr>
          <a:xfrm>
            <a:off x="467805" y="1719290"/>
            <a:ext cx="5196147" cy="2232248"/>
          </a:xfrm>
          <a:prstGeom prst="rect">
            <a:avLst/>
          </a:prstGeom>
          <a:solidFill>
            <a:srgbClr val="DFDFD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>
                <a:solidFill>
                  <a:srgbClr val="585858"/>
                </a:solidFill>
              </a:rPr>
              <a:t>Orga Shelf 60 P </a:t>
            </a:r>
            <a:endParaRPr lang="de-DE" sz="1600" b="1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970C819-5823-43E8-BF32-D0465D8F167E}"/>
              </a:ext>
            </a:extLst>
          </p:cNvPr>
          <p:cNvSpPr/>
          <p:nvPr/>
        </p:nvSpPr>
        <p:spPr>
          <a:xfrm>
            <a:off x="467805" y="4089393"/>
            <a:ext cx="5196147" cy="2232248"/>
          </a:xfrm>
          <a:prstGeom prst="rect">
            <a:avLst/>
          </a:prstGeom>
          <a:solidFill>
            <a:srgbClr val="DFDFD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>
                <a:solidFill>
                  <a:srgbClr val="585858"/>
                </a:solidFill>
              </a:rPr>
              <a:t>Orga Shelf 60 H </a:t>
            </a:r>
            <a:endParaRPr lang="de-DE" sz="1600" b="1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0B3A21EB-50B5-4C0D-BBFB-EB4BA54E5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BLANCO </a:t>
            </a:r>
            <a:r>
              <a:rPr lang="de-DE" dirty="0" err="1"/>
              <a:t>Orga</a:t>
            </a:r>
            <a:r>
              <a:rPr lang="de-DE" dirty="0"/>
              <a:t> </a:t>
            </a:r>
            <a:r>
              <a:rPr lang="de-DE" dirty="0" err="1"/>
              <a:t>Shelf</a:t>
            </a:r>
            <a:r>
              <a:rPr lang="de-DE" dirty="0"/>
              <a:t> 60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26D11883-F851-4F69-9820-259AD50833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668" y="4509120"/>
            <a:ext cx="3744417" cy="1680827"/>
          </a:xfrm>
        </p:spPr>
      </p:pic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6FC51EA2-3CA9-4CD1-AE5A-32DF55F2417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68008" y="1719290"/>
            <a:ext cx="5484180" cy="4686744"/>
          </a:xfrm>
        </p:spPr>
        <p:txBody>
          <a:bodyPr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/>
              <a:t>The Orga Shelf is an aluminum rack with plastic side elements. ​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/>
              <a:t>There are two models available: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Orga Shelf 60 P (for pull-out fronts)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Orga Shelf 60 H (for hinged doors)</a:t>
            </a:r>
            <a:endParaRPr lang="de-DE" sz="1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4C0C526-994D-4988-AB70-BD6A4C67BE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669" y="2132856"/>
            <a:ext cx="3744417" cy="167614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B1CEB30-E74E-433A-A5E0-EEAC0D5FD09C}"/>
              </a:ext>
            </a:extLst>
          </p:cNvPr>
          <p:cNvSpPr txBox="1"/>
          <p:nvPr/>
        </p:nvSpPr>
        <p:spPr>
          <a:xfrm>
            <a:off x="2551166" y="6059142"/>
            <a:ext cx="30963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>
                <a:effectLst/>
                <a:latin typeface="+mj-lt"/>
              </a:rPr>
              <a:t>with hinge cover for left/right side</a:t>
            </a:r>
            <a:endParaRPr lang="de-DE" sz="1000" i="1" err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92928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85474A-44A3-4261-8479-984B20EA6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203200"/>
            <a:ext cx="9666288" cy="879478"/>
          </a:xfrm>
        </p:spPr>
        <p:txBody>
          <a:bodyPr anchor="ctr">
            <a:normAutofit/>
          </a:bodyPr>
          <a:lstStyle/>
          <a:p>
            <a:r>
              <a:rPr lang="en-AU"/>
              <a:t>Reason why</a:t>
            </a:r>
            <a:br>
              <a:rPr lang="en-AU"/>
            </a:br>
            <a:r>
              <a:rPr lang="en-AU"/>
              <a:t>Strategic background of the launch of the BLANCO Orga Shelf 60</a:t>
            </a:r>
          </a:p>
        </p:txBody>
      </p:sp>
      <p:pic>
        <p:nvPicPr>
          <p:cNvPr id="12" name="Bildplatzhalter 11" descr="Ein Bild, das drinnen, Wand, Boden, lebend enthält.&#10;&#10;Automatisch generierte Beschreibung">
            <a:extLst>
              <a:ext uri="{FF2B5EF4-FFF2-40B4-BE49-F238E27FC236}">
                <a16:creationId xmlns:a16="http://schemas.microsoft.com/office/drawing/2014/main" id="{8BD9D67E-CCC3-42A3-A7B8-F70818E8B0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FC743DA-A33C-4D99-8177-1FFAE33D9C1E}"/>
              </a:ext>
            </a:extLst>
          </p:cNvPr>
          <p:cNvSpPr/>
          <p:nvPr/>
        </p:nvSpPr>
        <p:spPr>
          <a:xfrm>
            <a:off x="5086800" y="4672126"/>
            <a:ext cx="1800000" cy="1800000"/>
          </a:xfrm>
          <a:prstGeom prst="ellipse">
            <a:avLst/>
          </a:prstGeom>
          <a:solidFill>
            <a:schemeClr val="dk1">
              <a:alpha val="80000"/>
            </a:schemeClr>
          </a:solidFill>
          <a:ln>
            <a:solidFill>
              <a:srgbClr val="DFDFDF">
                <a:alpha val="40000"/>
              </a:srgb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Using the complete available space</a:t>
            </a:r>
            <a:endParaRPr lang="de-DE" sz="1200" b="1" dirty="0">
              <a:solidFill>
                <a:schemeClr val="bg1"/>
              </a:solidFill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5F0D16A-69B1-465A-821C-D307AB7EDEA3}"/>
              </a:ext>
            </a:extLst>
          </p:cNvPr>
          <p:cNvSpPr/>
          <p:nvPr/>
        </p:nvSpPr>
        <p:spPr>
          <a:xfrm>
            <a:off x="4583832" y="1555200"/>
            <a:ext cx="1800000" cy="1800000"/>
          </a:xfrm>
          <a:prstGeom prst="ellipse">
            <a:avLst/>
          </a:prstGeom>
          <a:solidFill>
            <a:schemeClr val="dk1">
              <a:alpha val="80000"/>
            </a:schemeClr>
          </a:solidFill>
          <a:ln>
            <a:solidFill>
              <a:srgbClr val="DFDFDF">
                <a:alpha val="40000"/>
              </a:srgb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</a:rPr>
              <a:t>Implementation of the UNIT strategy by adding new functionality in the base cabinet</a:t>
            </a:r>
            <a:endParaRPr lang="de-DE" sz="1200" b="1" dirty="0">
              <a:solidFill>
                <a:schemeClr val="bg1"/>
              </a:solidFill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7C98288-1E38-4CE5-A0AC-2D904884FDB7}"/>
              </a:ext>
            </a:extLst>
          </p:cNvPr>
          <p:cNvSpPr/>
          <p:nvPr/>
        </p:nvSpPr>
        <p:spPr>
          <a:xfrm>
            <a:off x="7315200" y="2872800"/>
            <a:ext cx="1800000" cy="1800000"/>
          </a:xfrm>
          <a:prstGeom prst="ellipse">
            <a:avLst/>
          </a:prstGeom>
          <a:solidFill>
            <a:schemeClr val="dk1">
              <a:alpha val="80000"/>
            </a:schemeClr>
          </a:solidFill>
          <a:ln>
            <a:solidFill>
              <a:srgbClr val="DFDFDF">
                <a:alpha val="40000"/>
              </a:srgb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AU" sz="1200" b="1">
                <a:solidFill>
                  <a:schemeClr val="bg1"/>
                </a:solidFill>
              </a:rPr>
              <a:t>Cabinets next to the sink cabinet are used for waste treatment and organisation</a:t>
            </a:r>
            <a:endParaRPr lang="en-AU" sz="1200" b="1" dirty="0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569FCC6-D651-46E5-8181-21AE8F80C4E8}"/>
              </a:ext>
            </a:extLst>
          </p:cNvPr>
          <p:cNvSpPr/>
          <p:nvPr/>
        </p:nvSpPr>
        <p:spPr>
          <a:xfrm>
            <a:off x="1962000" y="3646800"/>
            <a:ext cx="1800000" cy="1800000"/>
          </a:xfrm>
          <a:prstGeom prst="ellipse">
            <a:avLst/>
          </a:prstGeom>
          <a:solidFill>
            <a:schemeClr val="dk1">
              <a:alpha val="80000"/>
            </a:schemeClr>
          </a:solidFill>
          <a:ln>
            <a:solidFill>
              <a:srgbClr val="DFDFDF">
                <a:alpha val="40000"/>
              </a:srgb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</a:rPr>
              <a:t>Provide options for organization in the sink base cabinet</a:t>
            </a:r>
            <a:endParaRPr lang="de-D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47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95DDBB86-C376-4BC3-9B60-95630318C972}"/>
              </a:ext>
            </a:extLst>
          </p:cNvPr>
          <p:cNvSpPr/>
          <p:nvPr/>
        </p:nvSpPr>
        <p:spPr>
          <a:xfrm>
            <a:off x="431800" y="1495426"/>
            <a:ext cx="3600400" cy="49212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1400" b="1">
                <a:solidFill>
                  <a:srgbClr val="575757"/>
                </a:solidFill>
              </a:rPr>
              <a:t>Important dimensions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4F5A154-F8BF-4AE0-979F-B15B881A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156547"/>
            <a:ext cx="9666288" cy="879478"/>
          </a:xfrm>
        </p:spPr>
        <p:txBody>
          <a:bodyPr/>
          <a:lstStyle/>
          <a:p>
            <a:r>
              <a:rPr lang="en-GB"/>
              <a:t>Planning Information valid for P and H version</a:t>
            </a:r>
            <a:endParaRPr lang="en-GB">
              <a:solidFill>
                <a:srgbClr val="FF0000"/>
              </a:solidFill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10EC66C-916A-441E-AD5B-C5BE980DBA03}"/>
              </a:ext>
            </a:extLst>
          </p:cNvPr>
          <p:cNvGrpSpPr>
            <a:grpSpLocks noChangeAspect="1"/>
          </p:cNvGrpSpPr>
          <p:nvPr/>
        </p:nvGrpSpPr>
        <p:grpSpPr>
          <a:xfrm>
            <a:off x="983432" y="1991016"/>
            <a:ext cx="2340652" cy="2558499"/>
            <a:chOff x="-739729" y="1495425"/>
            <a:chExt cx="3613489" cy="3949799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6FFCBA3D-382E-4D3F-83BC-D9761D1C9C04}"/>
                </a:ext>
              </a:extLst>
            </p:cNvPr>
            <p:cNvGrpSpPr/>
            <p:nvPr/>
          </p:nvGrpSpPr>
          <p:grpSpPr>
            <a:xfrm>
              <a:off x="-739729" y="1495425"/>
              <a:ext cx="3613489" cy="3949799"/>
              <a:chOff x="455459" y="1495425"/>
              <a:chExt cx="3613489" cy="3949799"/>
            </a:xfrm>
          </p:grpSpPr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E83145D9-B962-4116-9219-0C22072362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55459" y="1495425"/>
                <a:ext cx="3613489" cy="394979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495978E7-AA5E-400F-9E29-633BBD01ACE6}"/>
                  </a:ext>
                </a:extLst>
              </p:cNvPr>
              <p:cNvSpPr txBox="1"/>
              <p:nvPr/>
            </p:nvSpPr>
            <p:spPr>
              <a:xfrm>
                <a:off x="2122944" y="2640325"/>
                <a:ext cx="804704" cy="42763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l"/>
                <a:r>
                  <a:rPr lang="de-DE" sz="1200" b="1" i="0">
                    <a:solidFill>
                      <a:srgbClr val="171717"/>
                    </a:solidFill>
                    <a:effectLst/>
                    <a:latin typeface="Arial"/>
                    <a:cs typeface="Arial"/>
                  </a:rPr>
                  <a:t>∡</a:t>
                </a:r>
                <a:r>
                  <a:rPr lang="de-DE" sz="1200" b="1">
                    <a:solidFill>
                      <a:srgbClr val="171717"/>
                    </a:solidFill>
                  </a:rPr>
                  <a:t>45°</a:t>
                </a:r>
                <a:endParaRPr lang="de-DE" sz="1600">
                  <a:solidFill>
                    <a:srgbClr val="171717"/>
                  </a:solidFill>
                </a:endParaRPr>
              </a:p>
            </p:txBody>
          </p:sp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A9AAFEDD-6739-4CD2-ADEB-E457BA089837}"/>
                  </a:ext>
                </a:extLst>
              </p:cNvPr>
              <p:cNvSpPr txBox="1"/>
              <p:nvPr/>
            </p:nvSpPr>
            <p:spPr>
              <a:xfrm>
                <a:off x="2324435" y="1763639"/>
                <a:ext cx="1065165" cy="427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de-DE" sz="1200" b="1"/>
                  <a:t>min. 7</a:t>
                </a:r>
              </a:p>
            </p:txBody>
          </p:sp>
        </p:grp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3065632C-A836-4CD6-8463-769ABD063AB7}"/>
                </a:ext>
              </a:extLst>
            </p:cNvPr>
            <p:cNvCxnSpPr/>
            <p:nvPr/>
          </p:nvCxnSpPr>
          <p:spPr>
            <a:xfrm>
              <a:off x="1732460" y="2169842"/>
              <a:ext cx="288032" cy="0"/>
            </a:xfrm>
            <a:prstGeom prst="straightConnector1">
              <a:avLst/>
            </a:prstGeom>
            <a:ln>
              <a:solidFill>
                <a:schemeClr val="tx1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9DFDB6F1-7B49-425B-A01E-8A7AFE5C0DDD}"/>
              </a:ext>
            </a:extLst>
          </p:cNvPr>
          <p:cNvSpPr txBox="1"/>
          <p:nvPr/>
        </p:nvSpPr>
        <p:spPr>
          <a:xfrm>
            <a:off x="779477" y="4600075"/>
            <a:ext cx="2819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i="1">
                <a:solidFill>
                  <a:srgbClr val="575757"/>
                </a:solidFill>
              </a:rPr>
              <a:t>Side view sink base cabinet</a:t>
            </a: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1C74483C-5A98-4D8F-983F-934BF6E4C574}"/>
              </a:ext>
            </a:extLst>
          </p:cNvPr>
          <p:cNvCxnSpPr>
            <a:cxnSpLocks/>
          </p:cNvCxnSpPr>
          <p:nvPr/>
        </p:nvCxnSpPr>
        <p:spPr>
          <a:xfrm>
            <a:off x="673778" y="6013318"/>
            <a:ext cx="2855888" cy="0"/>
          </a:xfrm>
          <a:prstGeom prst="straightConnector1">
            <a:avLst/>
          </a:prstGeom>
          <a:ln>
            <a:solidFill>
              <a:srgbClr val="575757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>
            <a:extLst>
              <a:ext uri="{FF2B5EF4-FFF2-40B4-BE49-F238E27FC236}">
                <a16:creationId xmlns:a16="http://schemas.microsoft.com/office/drawing/2014/main" id="{01C629F7-FA13-49CC-B4E3-CAB15DC2A80B}"/>
              </a:ext>
            </a:extLst>
          </p:cNvPr>
          <p:cNvSpPr txBox="1"/>
          <p:nvPr/>
        </p:nvSpPr>
        <p:spPr>
          <a:xfrm>
            <a:off x="1142323" y="6013318"/>
            <a:ext cx="2093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575757"/>
                </a:solidFill>
              </a:rPr>
              <a:t>562 - 568 mm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F222E51D-7562-4829-BC8B-1EB8F2B4CB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6" y="5013176"/>
            <a:ext cx="2855888" cy="949582"/>
          </a:xfrm>
          <a:prstGeom prst="rect">
            <a:avLst/>
          </a:prstGeom>
        </p:spPr>
      </p:pic>
      <p:sp>
        <p:nvSpPr>
          <p:cNvPr id="20" name="Inhaltsplatzhalter 5">
            <a:extLst>
              <a:ext uri="{FF2B5EF4-FFF2-40B4-BE49-F238E27FC236}">
                <a16:creationId xmlns:a16="http://schemas.microsoft.com/office/drawing/2014/main" id="{948FA604-B016-400B-AD25-3A60D4CC9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5840" y="1495425"/>
            <a:ext cx="7104360" cy="4921250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b="1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The BLANCO Orga Shelf is designed for a 60 cm cabinet and fits all door connections</a:t>
            </a:r>
          </a:p>
          <a:p>
            <a:pPr algn="l">
              <a:lnSpc>
                <a:spcPct val="150000"/>
              </a:lnSpc>
            </a:pPr>
            <a:r>
              <a:rPr lang="en-US" sz="1600" b="0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Flexible plastic end caps for the use with cabinet sidewall thicknesses from </a:t>
            </a:r>
            <a:br>
              <a:rPr lang="en-US" sz="1600" b="0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</a:br>
            <a:r>
              <a:rPr lang="en-US" sz="1600" b="0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16 mm to 19 mm (Orga Shelf width: 562 – 568 mm)​.</a:t>
            </a:r>
          </a:p>
          <a:p>
            <a:pPr algn="l">
              <a:lnSpc>
                <a:spcPct val="150000"/>
              </a:lnSpc>
            </a:pPr>
            <a:r>
              <a:rPr lang="en-US" sz="1600" b="0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To be installed behind the crossbeam, covering the sink. </a:t>
            </a:r>
          </a:p>
          <a:p>
            <a:pPr algn="l">
              <a:lnSpc>
                <a:spcPct val="150000"/>
              </a:lnSpc>
            </a:pPr>
            <a:r>
              <a:rPr lang="en-US" sz="1600" b="0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Flexible height adjustment possible.</a:t>
            </a:r>
          </a:p>
          <a:p>
            <a:pPr algn="l">
              <a:lnSpc>
                <a:spcPct val="150000"/>
              </a:lnSpc>
            </a:pPr>
            <a:r>
              <a:rPr lang="en-US" sz="1600" b="0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Height adjustment can be restricted by mounting brackets behind </a:t>
            </a:r>
            <a:br>
              <a:rPr lang="en-US" sz="1600" b="0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</a:br>
            <a:r>
              <a:rPr lang="en-US" sz="1600" b="0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the crossbeam.</a:t>
            </a:r>
          </a:p>
          <a:p>
            <a:pPr algn="l">
              <a:lnSpc>
                <a:spcPct val="150000"/>
              </a:lnSpc>
            </a:pPr>
            <a:r>
              <a:rPr lang="en-US" sz="1600" b="0" i="0" dirty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​Distance between the crossbeam and the sink should be minimum 7 mm.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464F52"/>
                </a:solidFill>
                <a:latin typeface="arial" panose="020B0604020202020204" pitchFamily="34" charset="0"/>
              </a:rPr>
              <a:t>Cabinet height of min. 780 mm recommended.</a:t>
            </a:r>
          </a:p>
          <a:p>
            <a:pPr marL="0" indent="0" algn="l">
              <a:lnSpc>
                <a:spcPct val="150000"/>
              </a:lnSpc>
              <a:buNone/>
            </a:pPr>
            <a:endParaRPr lang="en-US" sz="1600" b="0" i="0" dirty="0">
              <a:solidFill>
                <a:srgbClr val="464F52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/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A20B380-C6CA-4D3A-BFA6-C51CA0E54FB5}"/>
              </a:ext>
            </a:extLst>
          </p:cNvPr>
          <p:cNvCxnSpPr>
            <a:cxnSpLocks/>
          </p:cNvCxnSpPr>
          <p:nvPr/>
        </p:nvCxnSpPr>
        <p:spPr>
          <a:xfrm>
            <a:off x="2453044" y="2476681"/>
            <a:ext cx="0" cy="164889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headEnd type="triangle" w="sm" len="med"/>
            <a:tailEnd type="triangle" w="sm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51760572-5AC2-4FB1-A992-C07AB0D5EABB}"/>
              </a:ext>
            </a:extLst>
          </p:cNvPr>
          <p:cNvSpPr txBox="1"/>
          <p:nvPr/>
        </p:nvSpPr>
        <p:spPr>
          <a:xfrm rot="16200000">
            <a:off x="2103244" y="2420625"/>
            <a:ext cx="4491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de-DE" sz="1200" b="1" i="0" u="none" strike="noStrike" kern="1200" cap="none" spc="0" normalizeH="0" baseline="0" noProof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</a:t>
            </a:r>
            <a:endParaRPr lang="de-DE"/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07E4BB83-DBF7-465D-A233-03E93D1E3826}"/>
              </a:ext>
            </a:extLst>
          </p:cNvPr>
          <p:cNvCxnSpPr>
            <a:cxnSpLocks/>
          </p:cNvCxnSpPr>
          <p:nvPr/>
        </p:nvCxnSpPr>
        <p:spPr>
          <a:xfrm>
            <a:off x="2408242" y="2475677"/>
            <a:ext cx="29820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A72EF0E6-7C52-402B-86DB-46FBA4A3C5F4}"/>
              </a:ext>
            </a:extLst>
          </p:cNvPr>
          <p:cNvCxnSpPr>
            <a:cxnSpLocks/>
          </p:cNvCxnSpPr>
          <p:nvPr/>
        </p:nvCxnSpPr>
        <p:spPr>
          <a:xfrm>
            <a:off x="2417767" y="2641570"/>
            <a:ext cx="29820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207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7608F3-2183-43D7-BF67-14AE9FC3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Planning Information</a:t>
            </a:r>
            <a:br>
              <a:rPr lang="en-AU"/>
            </a:br>
            <a:r>
              <a:rPr lang="en-AU" b="0"/>
              <a:t>Speciality for hinged door version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05FD76-2DD0-476D-AE3B-10BA89B55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495425"/>
            <a:ext cx="11328400" cy="1763496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b="0" i="0" u="sng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Special requirements for hinged door version:</a:t>
            </a:r>
          </a:p>
          <a:p>
            <a:pPr algn="l">
              <a:lnSpc>
                <a:spcPct val="150000"/>
              </a:lnSpc>
            </a:pPr>
            <a:r>
              <a:rPr lang="en-US" sz="1600" b="0" i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Maximum thickness of hinges 30 mm​.</a:t>
            </a:r>
          </a:p>
          <a:p>
            <a:pPr algn="l">
              <a:lnSpc>
                <a:spcPct val="150000"/>
              </a:lnSpc>
            </a:pPr>
            <a:r>
              <a:rPr lang="en-US" sz="1600" b="0" i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Universal use regardless if hinges are left or right sided.</a:t>
            </a:r>
          </a:p>
          <a:p>
            <a:pPr>
              <a:lnSpc>
                <a:spcPct val="150000"/>
              </a:lnSpc>
            </a:pPr>
            <a:r>
              <a:rPr lang="en-US" sz="1600" b="0" i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Includes a hinge cover which can be adjusted according to variable height positions of the hinges​.</a:t>
            </a:r>
          </a:p>
          <a:p>
            <a:endParaRPr lang="de-DE" sz="1600"/>
          </a:p>
        </p:txBody>
      </p: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BFA10687-723C-4865-8EB9-E88F750742C1}"/>
              </a:ext>
            </a:extLst>
          </p:cNvPr>
          <p:cNvCxnSpPr/>
          <p:nvPr/>
        </p:nvCxnSpPr>
        <p:spPr>
          <a:xfrm>
            <a:off x="116479" y="3284984"/>
            <a:ext cx="11884177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nhaltsplatzhalter 8">
            <a:extLst>
              <a:ext uri="{FF2B5EF4-FFF2-40B4-BE49-F238E27FC236}">
                <a16:creationId xmlns:a16="http://schemas.microsoft.com/office/drawing/2014/main" id="{2D0BB991-2E16-4296-9755-464092B01C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07" y="4028030"/>
            <a:ext cx="2371401" cy="1064496"/>
          </a:xfrm>
          <a:prstGeom prst="rect">
            <a:avLst/>
          </a:prstGeom>
        </p:spPr>
      </p:pic>
      <p:pic>
        <p:nvPicPr>
          <p:cNvPr id="20" name="Inhaltsplatzhalter 8">
            <a:extLst>
              <a:ext uri="{FF2B5EF4-FFF2-40B4-BE49-F238E27FC236}">
                <a16:creationId xmlns:a16="http://schemas.microsoft.com/office/drawing/2014/main" id="{794320EB-D27A-4C6C-B8B6-44370D02D0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04670" y="5096496"/>
            <a:ext cx="2371401" cy="106449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579BFDA-017D-4381-96E5-7884BC8DBC07}"/>
              </a:ext>
            </a:extLst>
          </p:cNvPr>
          <p:cNvSpPr txBox="1"/>
          <p:nvPr/>
        </p:nvSpPr>
        <p:spPr>
          <a:xfrm>
            <a:off x="318837" y="3430426"/>
            <a:ext cx="566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Universal use of the hinge cover</a:t>
            </a:r>
            <a:endParaRPr lang="de-DE" sz="1600" b="1" err="1"/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1CA97133-90C9-43B7-BE0F-A235B92D7EB9}"/>
              </a:ext>
            </a:extLst>
          </p:cNvPr>
          <p:cNvCxnSpPr>
            <a:cxnSpLocks/>
          </p:cNvCxnSpPr>
          <p:nvPr/>
        </p:nvCxnSpPr>
        <p:spPr>
          <a:xfrm flipV="1">
            <a:off x="6096000" y="3273482"/>
            <a:ext cx="0" cy="3381318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E74551BA-7B43-4161-98D5-FA3BCE6514F6}"/>
              </a:ext>
            </a:extLst>
          </p:cNvPr>
          <p:cNvSpPr txBox="1"/>
          <p:nvPr/>
        </p:nvSpPr>
        <p:spPr>
          <a:xfrm>
            <a:off x="6208963" y="3450324"/>
            <a:ext cx="566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Variable height depending on hinge position</a:t>
            </a:r>
          </a:p>
          <a:p>
            <a:pPr algn="ctr"/>
            <a:endParaRPr lang="de-DE" sz="1600" b="1" err="1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58C4480-B2A6-45CD-8C87-BA6BE16A0553}"/>
              </a:ext>
            </a:extLst>
          </p:cNvPr>
          <p:cNvSpPr/>
          <p:nvPr/>
        </p:nvSpPr>
        <p:spPr>
          <a:xfrm>
            <a:off x="4727848" y="4903008"/>
            <a:ext cx="746791" cy="1406312"/>
          </a:xfrm>
          <a:prstGeom prst="ellipse">
            <a:avLst/>
          </a:prstGeom>
          <a:noFill/>
          <a:ln w="1905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B14B8459-2DE4-4EAF-A88B-6C4AA8B54ABA}"/>
              </a:ext>
            </a:extLst>
          </p:cNvPr>
          <p:cNvSpPr/>
          <p:nvPr/>
        </p:nvSpPr>
        <p:spPr>
          <a:xfrm>
            <a:off x="546216" y="3861048"/>
            <a:ext cx="746791" cy="1406312"/>
          </a:xfrm>
          <a:prstGeom prst="ellipse">
            <a:avLst/>
          </a:prstGeom>
          <a:noFill/>
          <a:ln w="1905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04ECC040-6615-4A38-A45E-7A5467441567}"/>
              </a:ext>
            </a:extLst>
          </p:cNvPr>
          <p:cNvCxnSpPr>
            <a:cxnSpLocks/>
            <a:stCxn id="18" idx="6"/>
          </p:cNvCxnSpPr>
          <p:nvPr/>
        </p:nvCxnSpPr>
        <p:spPr>
          <a:xfrm flipH="1">
            <a:off x="7345256" y="4651160"/>
            <a:ext cx="285275" cy="21659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34677018-8363-45D3-A5F6-35D137BA1A32}"/>
              </a:ext>
            </a:extLst>
          </p:cNvPr>
          <p:cNvCxnSpPr>
            <a:cxnSpLocks/>
            <a:stCxn id="18" idx="6"/>
          </p:cNvCxnSpPr>
          <p:nvPr/>
        </p:nvCxnSpPr>
        <p:spPr>
          <a:xfrm flipH="1">
            <a:off x="7345256" y="4651160"/>
            <a:ext cx="285275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2072DE6E-6EC6-4F07-B9B9-F817733D421D}"/>
              </a:ext>
            </a:extLst>
          </p:cNvPr>
          <p:cNvCxnSpPr>
            <a:cxnSpLocks/>
            <a:stCxn id="18" idx="6"/>
          </p:cNvCxnSpPr>
          <p:nvPr/>
        </p:nvCxnSpPr>
        <p:spPr>
          <a:xfrm flipH="1" flipV="1">
            <a:off x="7345256" y="4403030"/>
            <a:ext cx="285275" cy="2481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lussdiagramm: Verbinder 17">
            <a:extLst>
              <a:ext uri="{FF2B5EF4-FFF2-40B4-BE49-F238E27FC236}">
                <a16:creationId xmlns:a16="http://schemas.microsoft.com/office/drawing/2014/main" id="{90EC710C-81B8-4783-AED6-3EC46758E705}"/>
              </a:ext>
            </a:extLst>
          </p:cNvPr>
          <p:cNvSpPr/>
          <p:nvPr/>
        </p:nvSpPr>
        <p:spPr>
          <a:xfrm flipH="1">
            <a:off x="7630531" y="4459807"/>
            <a:ext cx="362175" cy="382706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93EB37EB-361C-4A47-9961-436A629DCB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8FAFB"/>
              </a:clrFrom>
              <a:clrTo>
                <a:srgbClr val="F8FA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6082" y="4008291"/>
            <a:ext cx="568224" cy="555503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9FD22DE6-5221-4D6F-A80A-8FFE2BB0D77C}"/>
              </a:ext>
            </a:extLst>
          </p:cNvPr>
          <p:cNvSpPr txBox="1"/>
          <p:nvPr/>
        </p:nvSpPr>
        <p:spPr>
          <a:xfrm>
            <a:off x="6865111" y="5815555"/>
            <a:ext cx="3983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464F52"/>
                </a:solidFill>
                <a:latin typeface="arial" panose="020B0604020202020204" pitchFamily="34" charset="0"/>
              </a:rPr>
              <a:t>Hinge cover can be cut out at the required position of the hinge using the cutting grooves (C)</a:t>
            </a:r>
            <a:endParaRPr lang="en-US" sz="1200" b="0">
              <a:solidFill>
                <a:srgbClr val="464F52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de-DE" sz="12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5E8D895-DA26-49AB-8A87-D23B190B5A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5463" y="3945849"/>
            <a:ext cx="893871" cy="1675304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F0E0537-CB51-4DAB-8982-4E9F57BD571D}"/>
              </a:ext>
            </a:extLst>
          </p:cNvPr>
          <p:cNvGrpSpPr/>
          <p:nvPr/>
        </p:nvGrpSpPr>
        <p:grpSpPr>
          <a:xfrm>
            <a:off x="8165480" y="3944806"/>
            <a:ext cx="1311295" cy="1661358"/>
            <a:chOff x="8465634" y="3915694"/>
            <a:chExt cx="1311295" cy="1661358"/>
          </a:xfrm>
        </p:grpSpPr>
        <p:sp>
          <p:nvSpPr>
            <p:cNvPr id="24" name="Flussdiagramm: Verbinder 23">
              <a:extLst>
                <a:ext uri="{FF2B5EF4-FFF2-40B4-BE49-F238E27FC236}">
                  <a16:creationId xmlns:a16="http://schemas.microsoft.com/office/drawing/2014/main" id="{C753C8E3-445E-42A2-845E-7800B94E6258}"/>
                </a:ext>
              </a:extLst>
            </p:cNvPr>
            <p:cNvSpPr/>
            <p:nvPr/>
          </p:nvSpPr>
          <p:spPr>
            <a:xfrm>
              <a:off x="9525121" y="4631670"/>
              <a:ext cx="251808" cy="251809"/>
            </a:xfrm>
            <a:prstGeom prst="flowChartConnector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08BDCE32-B1DF-45A4-BA33-8366AC21F0F0}"/>
                </a:ext>
              </a:extLst>
            </p:cNvPr>
            <p:cNvCxnSpPr>
              <a:cxnSpLocks/>
            </p:cNvCxnSpPr>
            <p:nvPr/>
          </p:nvCxnSpPr>
          <p:spPr>
            <a:xfrm>
              <a:off x="9187229" y="4598456"/>
              <a:ext cx="297740" cy="116325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EB7CB93-C1D3-4B8D-A288-7B8546878A65}"/>
                </a:ext>
              </a:extLst>
            </p:cNvPr>
            <p:cNvCxnSpPr>
              <a:cxnSpLocks/>
            </p:cNvCxnSpPr>
            <p:nvPr/>
          </p:nvCxnSpPr>
          <p:spPr>
            <a:xfrm>
              <a:off x="9141023" y="4736397"/>
              <a:ext cx="345014" cy="10117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0940EFFE-2635-490F-9017-CB269B2D5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65634" y="3915694"/>
              <a:ext cx="898767" cy="1661358"/>
            </a:xfrm>
            <a:prstGeom prst="rect">
              <a:avLst/>
            </a:prstGeom>
          </p:spPr>
        </p:pic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463A3199-6A48-4E4B-9DE8-AF0A521F43F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3268" y="3861048"/>
            <a:ext cx="1338913" cy="1899388"/>
          </a:xfrm>
          <a:prstGeom prst="rect">
            <a:avLst/>
          </a:prstGeom>
        </p:spPr>
      </p:pic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97725222-05CE-4DD5-9E2A-37895C00096C}"/>
              </a:ext>
            </a:extLst>
          </p:cNvPr>
          <p:cNvCxnSpPr>
            <a:cxnSpLocks/>
          </p:cNvCxnSpPr>
          <p:nvPr/>
        </p:nvCxnSpPr>
        <p:spPr>
          <a:xfrm flipV="1">
            <a:off x="9707268" y="3856817"/>
            <a:ext cx="0" cy="190361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931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fik 35">
            <a:extLst>
              <a:ext uri="{FF2B5EF4-FFF2-40B4-BE49-F238E27FC236}">
                <a16:creationId xmlns:a16="http://schemas.microsoft.com/office/drawing/2014/main" id="{6E20A447-417E-4BAD-A90F-585AAC9CE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066400"/>
            <a:ext cx="3094718" cy="272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81907104-9CB3-46E3-AB56-2CF9148E5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000" y="2782800"/>
            <a:ext cx="3331723" cy="272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5C4C089-34EF-46EF-8DD5-762C293EB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to install the BLANCO Orga Shelf 60?</a:t>
            </a:r>
            <a:br>
              <a:rPr lang="en-GB"/>
            </a:br>
            <a:r>
              <a:rPr lang="en-GB" b="0"/>
              <a:t>As easy as </a:t>
            </a:r>
            <a:endParaRPr lang="de-DE" b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C5AB1DA-5E84-4C03-B06E-C382B77891EA}"/>
              </a:ext>
            </a:extLst>
          </p:cNvPr>
          <p:cNvSpPr txBox="1"/>
          <p:nvPr/>
        </p:nvSpPr>
        <p:spPr>
          <a:xfrm>
            <a:off x="767408" y="1495424"/>
            <a:ext cx="4464496" cy="338554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AU" sz="1600" b="1"/>
              <a:t> Find the right position for the Orga Shelf</a:t>
            </a:r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7D6E541A-158E-493A-B783-C3985EB4BDFD}"/>
              </a:ext>
            </a:extLst>
          </p:cNvPr>
          <p:cNvGrpSpPr>
            <a:grpSpLocks noChangeAspect="1"/>
          </p:cNvGrpSpPr>
          <p:nvPr/>
        </p:nvGrpSpPr>
        <p:grpSpPr>
          <a:xfrm>
            <a:off x="8434800" y="3430800"/>
            <a:ext cx="2704936" cy="2725200"/>
            <a:chOff x="8458200" y="3457574"/>
            <a:chExt cx="2678360" cy="2698425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AA6D53BB-A54C-4A50-9938-C72388745D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58200" y="3457574"/>
              <a:ext cx="2678360" cy="26984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112CEDBD-0DF7-467E-90BF-6B72CBDC6487}"/>
                </a:ext>
              </a:extLst>
            </p:cNvPr>
            <p:cNvSpPr/>
            <p:nvPr/>
          </p:nvSpPr>
          <p:spPr>
            <a:xfrm>
              <a:off x="8458200" y="3457574"/>
              <a:ext cx="309867" cy="427701"/>
            </a:xfrm>
            <a:prstGeom prst="rect">
              <a:avLst/>
            </a:prstGeom>
            <a:solidFill>
              <a:srgbClr val="D2D3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</p:grpSp>
      <p:sp>
        <p:nvSpPr>
          <p:cNvPr id="3" name="Ellipse 2">
            <a:extLst>
              <a:ext uri="{FF2B5EF4-FFF2-40B4-BE49-F238E27FC236}">
                <a16:creationId xmlns:a16="http://schemas.microsoft.com/office/drawing/2014/main" id="{0637E74C-4C1F-445A-9BAD-36CC1AD09F1A}"/>
              </a:ext>
            </a:extLst>
          </p:cNvPr>
          <p:cNvSpPr/>
          <p:nvPr/>
        </p:nvSpPr>
        <p:spPr>
          <a:xfrm>
            <a:off x="425439" y="1453998"/>
            <a:ext cx="432048" cy="421407"/>
          </a:xfrm>
          <a:prstGeom prst="ellips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/>
              <a:t>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A8187F1-51DE-4F5D-8ECE-2522ED5FCC97}"/>
              </a:ext>
            </a:extLst>
          </p:cNvPr>
          <p:cNvSpPr/>
          <p:nvPr/>
        </p:nvSpPr>
        <p:spPr>
          <a:xfrm>
            <a:off x="1777370" y="631756"/>
            <a:ext cx="324000" cy="324000"/>
          </a:xfrm>
          <a:prstGeom prst="ellipse">
            <a:avLst/>
          </a:prstGeom>
          <a:solidFill>
            <a:srgbClr val="343499"/>
          </a:solidFill>
          <a:ln w="3810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/>
              <a:t>1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15513BA-55FA-47C4-8004-64E5CC958A2E}"/>
              </a:ext>
            </a:extLst>
          </p:cNvPr>
          <p:cNvSpPr/>
          <p:nvPr/>
        </p:nvSpPr>
        <p:spPr>
          <a:xfrm>
            <a:off x="2226513" y="631756"/>
            <a:ext cx="324000" cy="324000"/>
          </a:xfrm>
          <a:prstGeom prst="ellipse">
            <a:avLst/>
          </a:prstGeom>
          <a:noFill/>
          <a:ln w="3810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rgbClr val="343499"/>
                </a:solidFill>
              </a:rPr>
              <a:t>2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48D6189-C60F-48D9-8574-BB540CC079AC}"/>
              </a:ext>
            </a:extLst>
          </p:cNvPr>
          <p:cNvSpPr/>
          <p:nvPr/>
        </p:nvSpPr>
        <p:spPr>
          <a:xfrm>
            <a:off x="2675656" y="631756"/>
            <a:ext cx="324000" cy="324000"/>
          </a:xfrm>
          <a:prstGeom prst="ellipse">
            <a:avLst/>
          </a:prstGeom>
          <a:noFill/>
          <a:ln w="3810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rgbClr val="343499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3681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3A2CCB-1563-4565-8162-E2E206740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to install the BLANCO Orga Shelf 60?</a:t>
            </a:r>
            <a:br>
              <a:rPr lang="en-GB"/>
            </a:br>
            <a:r>
              <a:rPr lang="en-GB" b="0"/>
              <a:t>As easy as </a:t>
            </a:r>
            <a:endParaRPr lang="de-DE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9B5787C1-5F4D-4238-AA94-EB0C567F05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8545" y="2780146"/>
            <a:ext cx="2701012" cy="272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6D4E463-8511-49D0-A82D-3FE2B699CF86}"/>
              </a:ext>
            </a:extLst>
          </p:cNvPr>
          <p:cNvSpPr txBox="1"/>
          <p:nvPr/>
        </p:nvSpPr>
        <p:spPr>
          <a:xfrm>
            <a:off x="767904" y="1495425"/>
            <a:ext cx="4464000" cy="338554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AU" sz="1600" b="1"/>
              <a:t> Place the supporting screw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2347109D-86F4-4957-BF35-6E925CF7C986}"/>
              </a:ext>
            </a:extLst>
          </p:cNvPr>
          <p:cNvGrpSpPr>
            <a:grpSpLocks noChangeAspect="1"/>
          </p:cNvGrpSpPr>
          <p:nvPr/>
        </p:nvGrpSpPr>
        <p:grpSpPr>
          <a:xfrm>
            <a:off x="684000" y="2066400"/>
            <a:ext cx="2719302" cy="2725200"/>
            <a:chOff x="767408" y="2390775"/>
            <a:chExt cx="3168352" cy="3175224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C3F41D88-C39B-4B96-A0BC-24DA14C2E7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7408" y="2390775"/>
              <a:ext cx="3168352" cy="31752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6835B29A-BAFE-490E-B394-D7BC476F0F30}"/>
                </a:ext>
              </a:extLst>
            </p:cNvPr>
            <p:cNvSpPr/>
            <p:nvPr/>
          </p:nvSpPr>
          <p:spPr>
            <a:xfrm>
              <a:off x="767408" y="2390775"/>
              <a:ext cx="432048" cy="354426"/>
            </a:xfrm>
            <a:prstGeom prst="rect">
              <a:avLst/>
            </a:prstGeom>
            <a:solidFill>
              <a:srgbClr val="D2D3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>
                <a:solidFill>
                  <a:srgbClr val="575757"/>
                </a:solidFill>
              </a:endParaRPr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A8D649B5-AF7F-4382-9E2D-A835EC143BD9}"/>
              </a:ext>
            </a:extLst>
          </p:cNvPr>
          <p:cNvSpPr/>
          <p:nvPr/>
        </p:nvSpPr>
        <p:spPr>
          <a:xfrm>
            <a:off x="4568545" y="2780146"/>
            <a:ext cx="311346" cy="506836"/>
          </a:xfrm>
          <a:prstGeom prst="rect">
            <a:avLst/>
          </a:prstGeom>
          <a:solidFill>
            <a:srgbClr val="D2D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B46D2C6E-B138-4B97-B5BF-3A3F9A8B0DAB}"/>
              </a:ext>
            </a:extLst>
          </p:cNvPr>
          <p:cNvGrpSpPr>
            <a:grpSpLocks noChangeAspect="1"/>
          </p:cNvGrpSpPr>
          <p:nvPr/>
        </p:nvGrpSpPr>
        <p:grpSpPr>
          <a:xfrm>
            <a:off x="8434800" y="3430800"/>
            <a:ext cx="2693044" cy="2725200"/>
            <a:chOff x="8400256" y="2336573"/>
            <a:chExt cx="3191320" cy="3229426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D813284E-BE52-4344-A5DD-99E2EFE74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00256" y="2336573"/>
              <a:ext cx="3191320" cy="322942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ED724F25-0948-4B00-9E67-4CC41DED1E6B}"/>
                </a:ext>
              </a:extLst>
            </p:cNvPr>
            <p:cNvSpPr/>
            <p:nvPr/>
          </p:nvSpPr>
          <p:spPr>
            <a:xfrm>
              <a:off x="8400256" y="2336573"/>
              <a:ext cx="367200" cy="506836"/>
            </a:xfrm>
            <a:prstGeom prst="rect">
              <a:avLst/>
            </a:prstGeom>
            <a:solidFill>
              <a:srgbClr val="D2D3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</p:grpSp>
      <p:sp>
        <p:nvSpPr>
          <p:cNvPr id="13" name="Ellipse 12">
            <a:extLst>
              <a:ext uri="{FF2B5EF4-FFF2-40B4-BE49-F238E27FC236}">
                <a16:creationId xmlns:a16="http://schemas.microsoft.com/office/drawing/2014/main" id="{7F4F98C2-F464-4630-B633-44E42434756E}"/>
              </a:ext>
            </a:extLst>
          </p:cNvPr>
          <p:cNvSpPr/>
          <p:nvPr/>
        </p:nvSpPr>
        <p:spPr>
          <a:xfrm>
            <a:off x="425439" y="1453998"/>
            <a:ext cx="432048" cy="421407"/>
          </a:xfrm>
          <a:prstGeom prst="ellips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/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8012A54-68C9-4793-A147-D1DBB68E9421}"/>
              </a:ext>
            </a:extLst>
          </p:cNvPr>
          <p:cNvSpPr/>
          <p:nvPr/>
        </p:nvSpPr>
        <p:spPr>
          <a:xfrm>
            <a:off x="1777370" y="631756"/>
            <a:ext cx="324000" cy="324000"/>
          </a:xfrm>
          <a:prstGeom prst="ellipse">
            <a:avLst/>
          </a:prstGeom>
          <a:noFill/>
          <a:ln w="3810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rgbClr val="343499"/>
                </a:solidFill>
              </a:rPr>
              <a:t>1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70048F5-1D5F-4CBE-ABE7-9F1955750B60}"/>
              </a:ext>
            </a:extLst>
          </p:cNvPr>
          <p:cNvSpPr/>
          <p:nvPr/>
        </p:nvSpPr>
        <p:spPr>
          <a:xfrm>
            <a:off x="2226513" y="631756"/>
            <a:ext cx="324000" cy="324000"/>
          </a:xfrm>
          <a:prstGeom prst="ellipse">
            <a:avLst/>
          </a:prstGeom>
          <a:solidFill>
            <a:srgbClr val="343499"/>
          </a:solidFill>
          <a:ln w="3810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A1C9ED8-44E5-4038-BB5E-3C1DA0346141}"/>
              </a:ext>
            </a:extLst>
          </p:cNvPr>
          <p:cNvSpPr/>
          <p:nvPr/>
        </p:nvSpPr>
        <p:spPr>
          <a:xfrm>
            <a:off x="2675656" y="631756"/>
            <a:ext cx="324000" cy="324000"/>
          </a:xfrm>
          <a:prstGeom prst="ellipse">
            <a:avLst/>
          </a:prstGeom>
          <a:noFill/>
          <a:ln w="38100">
            <a:solidFill>
              <a:srgbClr val="343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rgbClr val="343499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03309470"/>
      </p:ext>
    </p:extLst>
  </p:cSld>
  <p:clrMapOvr>
    <a:masterClrMapping/>
  </p:clrMapOvr>
</p:sld>
</file>

<file path=ppt/theme/theme1.xml><?xml version="1.0" encoding="utf-8"?>
<a:theme xmlns:a="http://schemas.openxmlformats.org/drawingml/2006/main" name="BLANCO">
  <a:themeElements>
    <a:clrScheme name="Benutzerdefiniert 132">
      <a:dk1>
        <a:srgbClr val="575757"/>
      </a:dk1>
      <a:lt1>
        <a:sysClr val="window" lastClr="FFFFFF"/>
      </a:lt1>
      <a:dk2>
        <a:srgbClr val="575757"/>
      </a:dk2>
      <a:lt2>
        <a:srgbClr val="EEEEEE"/>
      </a:lt2>
      <a:accent1>
        <a:srgbClr val="333399"/>
      </a:accent1>
      <a:accent2>
        <a:srgbClr val="FADC41"/>
      </a:accent2>
      <a:accent3>
        <a:srgbClr val="7D98A1"/>
      </a:accent3>
      <a:accent4>
        <a:srgbClr val="82D173"/>
      </a:accent4>
      <a:accent5>
        <a:srgbClr val="575757"/>
      </a:accent5>
      <a:accent6>
        <a:srgbClr val="D51317"/>
      </a:accent6>
      <a:hlink>
        <a:srgbClr val="0563C1"/>
      </a:hlink>
      <a:folHlink>
        <a:srgbClr val="954F72"/>
      </a:folHlink>
    </a:clrScheme>
    <a:fontScheme name="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4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400" dirty="0" err="1" smtClean="0"/>
        </a:defPPr>
      </a:lstStyle>
    </a:txDef>
  </a:objectDefaults>
  <a:extraClrSchemeLst/>
  <a:custClrLst>
    <a:custClr name="100%">
      <a:srgbClr val="343499"/>
    </a:custClr>
    <a:custClr name="75%">
      <a:srgbClr val="7676BB"/>
    </a:custClr>
    <a:custClr name="50%">
      <a:srgbClr val="9A9ACC"/>
    </a:custClr>
    <a:custClr name="25%">
      <a:srgbClr val="D1D1E8"/>
    </a:custClr>
    <a:custClr>
      <a:srgbClr val="FFFFFF"/>
    </a:custClr>
    <a:custClr name="100%">
      <a:srgbClr val="FBE059"/>
    </a:custClr>
    <a:custClr name="75%">
      <a:srgbClr val="FBE572"/>
    </a:custClr>
    <a:custClr name="50%">
      <a:srgbClr val="FDF0B2"/>
    </a:custClr>
    <a:custClr name="25%">
      <a:srgbClr val="FEF6CF"/>
    </a:custClr>
    <a:custClr>
      <a:srgbClr val="FFFFFF"/>
    </a:custClr>
    <a:custClr name="100%">
      <a:srgbClr val="7D98A1"/>
    </a:custClr>
    <a:custClr name="75%">
      <a:srgbClr val="9FB3BA"/>
    </a:custClr>
    <a:custClr name="50%">
      <a:srgbClr val="C0CCD1"/>
    </a:custClr>
    <a:custClr name="25%">
      <a:srgbClr val="DFE6E7"/>
    </a:custClr>
    <a:custClr>
      <a:srgbClr val="FFFFFF"/>
    </a:custClr>
    <a:custClr name="100%">
      <a:srgbClr val="86D277"/>
    </a:custClr>
    <a:custClr name="75%">
      <a:srgbClr val="A1DD96"/>
    </a:custClr>
    <a:custClr name="50%">
      <a:srgbClr val="C3E9BC"/>
    </a:custClr>
    <a:custClr name="25%">
      <a:srgbClr val="E0F3DC"/>
    </a:custClr>
    <a:custClr>
      <a:srgbClr val="FFFFFF"/>
    </a:custClr>
    <a:custClr name="100%">
      <a:srgbClr val="585858"/>
    </a:custClr>
    <a:custClr name="75%">
      <a:srgbClr val="818181"/>
    </a:custClr>
    <a:custClr name="50%">
      <a:srgbClr val="ABABAB"/>
    </a:custClr>
    <a:custClr name="25%">
      <a:srgbClr val="DFDFDF"/>
    </a:custClr>
    <a:custClr>
      <a:srgbClr val="FFFFFF"/>
    </a:custClr>
  </a:custClrLst>
  <a:extLst>
    <a:ext uri="{05A4C25C-085E-4340-85A3-A5531E510DB2}">
      <thm15:themeFamily xmlns:thm15="http://schemas.microsoft.com/office/thememl/2012/main" name="BLANCO_PowerPoint_16x9_EN.potx" id="{86A172D1-1A4E-4674-9002-C1F4D0E63961}" vid="{E1F2AC8D-3D3C-4771-82F7-EEE6D898C41B}"/>
    </a:ext>
  </a:extLst>
</a:theme>
</file>

<file path=ppt/theme/theme2.xml><?xml version="1.0" encoding="utf-8"?>
<a:theme xmlns:a="http://schemas.openxmlformats.org/drawingml/2006/main" name="Office">
  <a:themeElements>
    <a:clrScheme name="Benutzerdefiniert 132">
      <a:dk1>
        <a:srgbClr val="575757"/>
      </a:dk1>
      <a:lt1>
        <a:sysClr val="window" lastClr="FFFFFF"/>
      </a:lt1>
      <a:dk2>
        <a:srgbClr val="575757"/>
      </a:dk2>
      <a:lt2>
        <a:srgbClr val="EEEEEE"/>
      </a:lt2>
      <a:accent1>
        <a:srgbClr val="333399"/>
      </a:accent1>
      <a:accent2>
        <a:srgbClr val="FADC41"/>
      </a:accent2>
      <a:accent3>
        <a:srgbClr val="7D98A1"/>
      </a:accent3>
      <a:accent4>
        <a:srgbClr val="82D173"/>
      </a:accent4>
      <a:accent5>
        <a:srgbClr val="575757"/>
      </a:accent5>
      <a:accent6>
        <a:srgbClr val="D51317"/>
      </a:accent6>
      <a:hlink>
        <a:srgbClr val="0563C1"/>
      </a:hlink>
      <a:folHlink>
        <a:srgbClr val="954F72"/>
      </a:folHlink>
    </a:clrScheme>
    <a:fontScheme name="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132">
      <a:dk1>
        <a:srgbClr val="575757"/>
      </a:dk1>
      <a:lt1>
        <a:sysClr val="window" lastClr="FFFFFF"/>
      </a:lt1>
      <a:dk2>
        <a:srgbClr val="575757"/>
      </a:dk2>
      <a:lt2>
        <a:srgbClr val="EEEEEE"/>
      </a:lt2>
      <a:accent1>
        <a:srgbClr val="333399"/>
      </a:accent1>
      <a:accent2>
        <a:srgbClr val="FADC41"/>
      </a:accent2>
      <a:accent3>
        <a:srgbClr val="7D98A1"/>
      </a:accent3>
      <a:accent4>
        <a:srgbClr val="82D173"/>
      </a:accent4>
      <a:accent5>
        <a:srgbClr val="575757"/>
      </a:accent5>
      <a:accent6>
        <a:srgbClr val="D51317"/>
      </a:accent6>
      <a:hlink>
        <a:srgbClr val="0563C1"/>
      </a:hlink>
      <a:folHlink>
        <a:srgbClr val="954F72"/>
      </a:folHlink>
    </a:clrScheme>
    <a:fontScheme name="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bb5806-5555-4e37-b17e-239e2fefeccd" xsi:nil="true"/>
    <lcf76f155ced4ddcb4097134ff3c332f xmlns="a5c89441-7ecc-4f8a-9eb0-003e85b72613">
      <Terms xmlns="http://schemas.microsoft.com/office/infopath/2007/PartnerControls"/>
    </lcf76f155ced4ddcb4097134ff3c332f>
    <SharedWithUsers xmlns="6dbb5806-5555-4e37-b17e-239e2fefeccd">
      <UserInfo>
        <DisplayName>Wahl, Tatjana</DisplayName>
        <AccountId>119</AccountId>
        <AccountType/>
      </UserInfo>
      <UserInfo>
        <DisplayName>Sanders, Ian</DisplayName>
        <AccountId>407</AccountId>
        <AccountType/>
      </UserInfo>
      <UserInfo>
        <DisplayName>Mehra, Anaheeta</DisplayName>
        <AccountId>393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6F8A1D8222174DB0D65B7229082558" ma:contentTypeVersion="16" ma:contentTypeDescription="Create a new document." ma:contentTypeScope="" ma:versionID="2027c2e33250acc14be05295da89e947">
  <xsd:schema xmlns:xsd="http://www.w3.org/2001/XMLSchema" xmlns:xs="http://www.w3.org/2001/XMLSchema" xmlns:p="http://schemas.microsoft.com/office/2006/metadata/properties" xmlns:ns2="a5c89441-7ecc-4f8a-9eb0-003e85b72613" xmlns:ns3="6dbb5806-5555-4e37-b17e-239e2fefeccd" targetNamespace="http://schemas.microsoft.com/office/2006/metadata/properties" ma:root="true" ma:fieldsID="964e76758267bd59842d120ec4c7f4df" ns2:_="" ns3:_="">
    <xsd:import namespace="a5c89441-7ecc-4f8a-9eb0-003e85b72613"/>
    <xsd:import namespace="6dbb5806-5555-4e37-b17e-239e2fefec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c89441-7ecc-4f8a-9eb0-003e85b726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bf0d14d-128e-44d5-8195-b07d59efa5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bb5806-5555-4e37-b17e-239e2fefecc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7380f36-6d04-4d2f-91b0-120e324be987}" ma:internalName="TaxCatchAll" ma:showField="CatchAllData" ma:web="6dbb5806-5555-4e37-b17e-239e2fefec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F526C3-B529-407E-9DB9-1FF47C1496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93FC06-4BF7-4596-9956-D85BBA21C2A2}">
  <ds:schemaRefs>
    <ds:schemaRef ds:uri="a5c89441-7ecc-4f8a-9eb0-003e85b72613"/>
    <ds:schemaRef ds:uri="http://purl.org/dc/terms/"/>
    <ds:schemaRef ds:uri="http://schemas.microsoft.com/office/2006/metadata/properties"/>
    <ds:schemaRef ds:uri="http://schemas.microsoft.com/office/2006/documentManagement/types"/>
    <ds:schemaRef ds:uri="6dbb5806-5555-4e37-b17e-239e2fefeccd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EE0DFBB-5B00-46DB-A2A7-8AD8F086F3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c89441-7ecc-4f8a-9eb0-003e85b72613"/>
    <ds:schemaRef ds:uri="6dbb5806-5555-4e37-b17e-239e2fefec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BLANCO_PowerPoint_16x9_EN</Template>
  <TotalTime>0</TotalTime>
  <Words>986</Words>
  <Application>Microsoft Office PowerPoint</Application>
  <PresentationFormat>Breitbild</PresentationFormat>
  <Paragraphs>165</Paragraphs>
  <Slides>17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Arial</vt:lpstr>
      <vt:lpstr>Wingdings</vt:lpstr>
      <vt:lpstr>BLANCO</vt:lpstr>
      <vt:lpstr>BLANCO Orga Shelf Novelty Presentation</vt:lpstr>
      <vt:lpstr>Agenda </vt:lpstr>
      <vt:lpstr>Orga Shelf at a glance</vt:lpstr>
      <vt:lpstr>BLANCO Orga Shelf 60</vt:lpstr>
      <vt:lpstr>Reason why Strategic background of the launch of the BLANCO Orga Shelf 60</vt:lpstr>
      <vt:lpstr>Planning Information valid for P and H version</vt:lpstr>
      <vt:lpstr>Planning Information Speciality for hinged door version</vt:lpstr>
      <vt:lpstr>How to install the BLANCO Orga Shelf 60? As easy as </vt:lpstr>
      <vt:lpstr>How to install the BLANCO Orga Shelf 60? As easy as </vt:lpstr>
      <vt:lpstr>How to install the BLANCO Orga Shelf 60? As easy as  </vt:lpstr>
      <vt:lpstr>How to install the BLANCO Orga Shelf 60? Speciality: Installation with a hinged door adapter</vt:lpstr>
      <vt:lpstr>Adaptation to wall thickness 16 mm / 19 mm</vt:lpstr>
      <vt:lpstr>In Harmony with Sink and Mixer Tap​ BLANCO UNIT based on selected Models*</vt:lpstr>
      <vt:lpstr>In Harmony with Sink and Mixer Tap​ BLANCO UNIT based on selected Models*</vt:lpstr>
      <vt:lpstr>Further combination ideas</vt:lpstr>
      <vt:lpstr>Positioning, Availability and Models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Master</dc:title>
  <dc:subject>BLANCO PowerPoint Template</dc:subject>
  <dc:creator>Rinke, Julia</dc:creator>
  <cp:lastModifiedBy>Haberkern, Markus</cp:lastModifiedBy>
  <cp:revision>3</cp:revision>
  <dcterms:created xsi:type="dcterms:W3CDTF">2022-08-11T09:36:58Z</dcterms:created>
  <dcterms:modified xsi:type="dcterms:W3CDTF">2022-12-13T08:37:31Z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0x010100096F8A1D8222174DB0D65B7229082558</vt:lpwstr>
  </property>
  <property fmtid="{D5CDD505-2E9C-101B-9397-08002B2CF9AE}" pid="3" name="MediaServiceImageTags">
    <vt:lpwstr/>
  </property>
</Properties>
</file>