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Default Extension="mp4" ContentType="video/mp4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Authors.xml" ContentType="application/vnd.openxmlformats-officedocument.presentationml.commentAuthors+xml"/>
  <Override PartName="/ppt/charts/style1.xml" ContentType="application/vnd.ms-office.chartstyl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hart1.xml" ContentType="application/vnd.openxmlformats-officedocument.drawingml.chart+xml"/>
  <Override PartName="/ppt/charts/colors2.xml" ContentType="application/vnd.ms-office.chartcolor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8" r:id="rId3"/>
  </p:sldMasterIdLst>
  <p:handoutMasterIdLst>
    <p:handoutMasterId r:id="rId19"/>
  </p:handoutMasterIdLst>
  <p:sldIdLst>
    <p:sldId id="287" r:id="rId4"/>
    <p:sldId id="270" r:id="rId5"/>
    <p:sldId id="269" r:id="rId6"/>
    <p:sldId id="292" r:id="rId7"/>
    <p:sldId id="275" r:id="rId8"/>
    <p:sldId id="276" r:id="rId9"/>
    <p:sldId id="277" r:id="rId10"/>
    <p:sldId id="279" r:id="rId11"/>
    <p:sldId id="280" r:id="rId12"/>
    <p:sldId id="281" r:id="rId13"/>
    <p:sldId id="282" r:id="rId14"/>
    <p:sldId id="283" r:id="rId15"/>
    <p:sldId id="286" r:id="rId16"/>
    <p:sldId id="288" r:id="rId17"/>
    <p:sldId id="291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bert Antje" initials="HA" lastIdx="1" clrIdx="0">
    <p:extLst>
      <p:ext uri="{19B8F6BF-5375-455C-9EA6-DF929625EA0E}">
        <p15:presenceInfo xmlns:p15="http://schemas.microsoft.com/office/powerpoint/2012/main" userId="Hilbert Antj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98E6"/>
    <a:srgbClr val="F05B2A"/>
    <a:srgbClr val="333399"/>
    <a:srgbClr val="BAC1F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A8A7F5-0B30-161A-7D9B-96D03052B8FD}" v="8" dt="2021-11-30T09:52:39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/>
    <p:restoredTop sz="96327"/>
  </p:normalViewPr>
  <p:slideViewPr>
    <p:cSldViewPr snapToGrid="0" snapToObjects="1">
      <p:cViewPr varScale="1">
        <p:scale>
          <a:sx n="99" d="100"/>
          <a:sy n="99" d="100"/>
        </p:scale>
        <p:origin x="11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1" d="100"/>
          <a:sy n="111" d="100"/>
        </p:scale>
        <p:origin x="314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28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Relationship Id="rId27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rgbClr val="8C98E6"/>
            </a:solidFill>
            <a:ln>
              <a:noFill/>
            </a:ln>
            <a:effectLst/>
          </c:spPr>
          <c:invertIfNegative val="0"/>
          <c:cat>
            <c:numRef>
              <c:f>Tabelle1!$A$2:$A$6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126.35</c:v>
                </c:pt>
                <c:pt idx="1">
                  <c:v>128.86000000000001</c:v>
                </c:pt>
                <c:pt idx="2">
                  <c:v>137.9</c:v>
                </c:pt>
                <c:pt idx="3">
                  <c:v>142</c:v>
                </c:pt>
                <c:pt idx="4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C1-D14D-A32A-0C54AABAE948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Tabelle1!$A$2:$A$6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234.65</c:v>
                </c:pt>
                <c:pt idx="1">
                  <c:v>250.14</c:v>
                </c:pt>
                <c:pt idx="2">
                  <c:v>256.10000000000002</c:v>
                </c:pt>
                <c:pt idx="3">
                  <c:v>253</c:v>
                </c:pt>
                <c:pt idx="4">
                  <c:v>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C1-D14D-A32A-0C54AABAE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100"/>
        <c:axId val="937656431"/>
        <c:axId val="919734351"/>
      </c:barChart>
      <c:catAx>
        <c:axId val="93765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919734351"/>
        <c:crosses val="autoZero"/>
        <c:auto val="1"/>
        <c:lblAlgn val="ctr"/>
        <c:lblOffset val="100"/>
        <c:noMultiLvlLbl val="0"/>
      </c:catAx>
      <c:valAx>
        <c:axId val="9197343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28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93765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391184391768267"/>
          <c:y val="0.93988631889763774"/>
          <c:w val="0.38739126309619276"/>
          <c:h val="6.0054572271386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rgbClr val="8C98E6"/>
            </a:solidFill>
            <a:ln>
              <a:noFill/>
            </a:ln>
            <a:effectLst/>
          </c:spPr>
          <c:invertIfNegative val="0"/>
          <c:cat>
            <c:numRef>
              <c:f>Tabelle1!$A$2:$A$6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14.3</c:v>
                </c:pt>
                <c:pt idx="1">
                  <c:v>13.4</c:v>
                </c:pt>
                <c:pt idx="2">
                  <c:v>12.9</c:v>
                </c:pt>
                <c:pt idx="3">
                  <c:v>8.1999999999999993</c:v>
                </c:pt>
                <c:pt idx="4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C1-D14D-A32A-0C54AABAE948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International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Tabelle1!$A$2:$A$6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1.9</c:v>
                </c:pt>
                <c:pt idx="1">
                  <c:v>3.7</c:v>
                </c:pt>
                <c:pt idx="2">
                  <c:v>6</c:v>
                </c:pt>
                <c:pt idx="3">
                  <c:v>21.1</c:v>
                </c:pt>
                <c:pt idx="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C1-D14D-A32A-0C54AABAE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100"/>
        <c:axId val="937656431"/>
        <c:axId val="919734351"/>
      </c:barChart>
      <c:catAx>
        <c:axId val="93765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919734351"/>
        <c:crosses val="autoZero"/>
        <c:auto val="1"/>
        <c:lblAlgn val="ctr"/>
        <c:lblOffset val="100"/>
        <c:noMultiLvlLbl val="0"/>
      </c:catAx>
      <c:valAx>
        <c:axId val="9197343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28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93765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391184391768267"/>
          <c:y val="0.93988631889763774"/>
          <c:w val="0.39217614769433196"/>
          <c:h val="6.01136811023622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9885F2F-2012-BF4D-BB8B-8A5844ED6B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C05429-B724-4549-ACCE-1EFC3C1A96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91CF1-A2C5-3F4D-B44E-A2E8DB8991AA}" type="datetimeFigureOut">
              <a:rPr lang="de-DE" smtClean="0"/>
              <a:t>30.11.2021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C54692C-AB05-8741-B545-652D4FA08B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BC74FF-7D42-5948-96A9-7E55AB1A96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5BB33-5307-1141-BBE3-08EAD47B1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320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FF0CBD8-245F-094E-8C62-77D5EE5DEE73}"/>
              </a:ext>
            </a:extLst>
          </p:cNvPr>
          <p:cNvSpPr/>
          <p:nvPr/>
        </p:nvSpPr>
        <p:spPr>
          <a:xfrm>
            <a:off x="-1" y="0"/>
            <a:ext cx="35401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9E76B54-31C3-2E41-BF5E-C1A5A3F3A8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6000" cy="6857999"/>
          </a:xfrm>
          <a:prstGeom prst="rect">
            <a:avLst/>
          </a:prstGeom>
          <a:solidFill>
            <a:srgbClr val="8C98E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1E8AF1-51DA-7A45-A8FE-8B441079C6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73913" y="5468587"/>
            <a:ext cx="4251325" cy="76870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deck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5950B5B-0790-C946-BFE3-E2DBD8C65B52}"/>
              </a:ext>
            </a:extLst>
          </p:cNvPr>
          <p:cNvSpPr/>
          <p:nvPr/>
        </p:nvSpPr>
        <p:spPr>
          <a:xfrm>
            <a:off x="10831513" y="6237288"/>
            <a:ext cx="1360487" cy="620712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D0993C4B-3382-453A-899C-F083A782F37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73913" y="1336728"/>
            <a:ext cx="3668796" cy="667512"/>
            <a:chOff x="6085" y="3990"/>
            <a:chExt cx="731" cy="133"/>
          </a:xfrm>
          <a:solidFill>
            <a:srgbClr val="333399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DFE6123-9DCB-4616-A86C-5B64D0D67D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95D1170F-DB03-4573-938B-619B601ACA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41EEC9B-E8FE-4176-ACD7-99C96D39D9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9078F32-E905-4409-9767-F1DAA9218A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E6DBC82-5A4D-4D17-A9D0-A76E44C71A0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A04648DF-7415-47F2-B25E-D903F3D34C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16842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act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FF0CBD8-245F-094E-8C62-77D5EE5DEE73}"/>
              </a:ext>
            </a:extLst>
          </p:cNvPr>
          <p:cNvSpPr/>
          <p:nvPr/>
        </p:nvSpPr>
        <p:spPr>
          <a:xfrm>
            <a:off x="-1" y="0"/>
            <a:ext cx="35401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9E76B54-31C3-2E41-BF5E-C1A5A3F3A8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6000" cy="6857999"/>
          </a:xfrm>
          <a:prstGeom prst="rect">
            <a:avLst/>
          </a:prstGeom>
          <a:solidFill>
            <a:srgbClr val="8C98E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1E8AF1-51DA-7A45-A8FE-8B441079C6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73913" y="3433323"/>
            <a:ext cx="4251325" cy="280396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deck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348F79F-CE34-3440-84F9-F4EB1FB16DBA}"/>
              </a:ext>
            </a:extLst>
          </p:cNvPr>
          <p:cNvSpPr txBox="1"/>
          <p:nvPr/>
        </p:nvSpPr>
        <p:spPr>
          <a:xfrm>
            <a:off x="7173913" y="2369542"/>
            <a:ext cx="425132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de-DE" sz="4000" b="1" spc="-1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40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spc="-1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endParaRPr lang="de-DE" sz="4000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12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225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5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CD260A8-D06C-854F-A75F-A1E6C2727E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4251325" cy="18866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C251AC0E-4788-4D4A-A829-EA2416C8F8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2507383"/>
            <a:ext cx="4251325" cy="37299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1226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10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F3A7576-1408-F14A-B77F-CC25C29259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EE0D40DF-B561-9646-80EE-6CCCF224F6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2711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3">
            <a:extLst>
              <a:ext uri="{FF2B5EF4-FFF2-40B4-BE49-F238E27FC236}">
                <a16:creationId xmlns:a16="http://schemas.microsoft.com/office/drawing/2014/main" id="{4FDB67FE-A2BE-3842-844F-D4C941D136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1B0FD37-6142-D141-95ED-50E19E984C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20D0FCE-29D4-EA4B-B272-18444121C5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07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37A8B59-76A3-D642-AF16-4021E08BB2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07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4EB447E-29E7-DE48-9801-48ACBED46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883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7A1EB2A0-44ED-454A-A1C2-C8C3E6C511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883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26CD7D9-313B-814D-975B-12024264E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B4DCB9F6-60B5-114C-A498-55069B0929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  <p:sp>
        <p:nvSpPr>
          <p:cNvPr id="18" name="Bildplatzhalter 8">
            <a:extLst>
              <a:ext uri="{FF2B5EF4-FFF2-40B4-BE49-F238E27FC236}">
                <a16:creationId xmlns:a16="http://schemas.microsoft.com/office/drawing/2014/main" id="{01E4C9B4-1B9F-BE43-A8EF-06C112B8C5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31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2D4C974F-F51F-5A43-82B6-1C982EAFD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4307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20" name="Bildplatzhalter 8">
            <a:extLst>
              <a:ext uri="{FF2B5EF4-FFF2-40B4-BE49-F238E27FC236}">
                <a16:creationId xmlns:a16="http://schemas.microsoft.com/office/drawing/2014/main" id="{4E586830-B62E-4142-8737-A272AD6566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0883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8315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726CD7D9-313B-814D-975B-12024264E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B4DCB9F6-60B5-114C-A498-55069B0929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F9B70BC6-58F0-0246-B988-B65B06DCB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006BC8C9-F806-494A-898A-259B8ED517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4CBE4E-9E45-9044-AB44-CE8CFFD4A7F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25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B5E981ED-82A0-5542-B068-4152DA2AB9D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25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B2B3C2F-FB03-DF47-AB9A-9C2BDB8EBF3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01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0418591-AC90-A944-9F8A-1298DA95AE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001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035CC4EB-C63D-064C-9FBF-A6199AFA5C8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4700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5" name="Bildplatzhalter 10">
            <a:extLst>
              <a:ext uri="{FF2B5EF4-FFF2-40B4-BE49-F238E27FC236}">
                <a16:creationId xmlns:a16="http://schemas.microsoft.com/office/drawing/2014/main" id="{0560C62E-77A4-CF43-8A5B-B65FA24F9CE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4441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Bildplatzhalter 10">
            <a:extLst>
              <a:ext uri="{FF2B5EF4-FFF2-40B4-BE49-F238E27FC236}">
                <a16:creationId xmlns:a16="http://schemas.microsoft.com/office/drawing/2014/main" id="{CA15EBB4-F098-EF4C-8EEF-77ECC8DD784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017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6145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84940691-9CA2-A349-8266-7A71E2ABF1A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7584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FF0CBD8-245F-094E-8C62-77D5EE5DEE73}"/>
              </a:ext>
            </a:extLst>
          </p:cNvPr>
          <p:cNvSpPr/>
          <p:nvPr userDrawn="1"/>
        </p:nvSpPr>
        <p:spPr>
          <a:xfrm>
            <a:off x="-1" y="0"/>
            <a:ext cx="35401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9E76B54-31C3-2E41-BF5E-C1A5A3F3A8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6000" cy="6857999"/>
          </a:xfrm>
          <a:prstGeom prst="rect">
            <a:avLst/>
          </a:prstGeom>
          <a:solidFill>
            <a:srgbClr val="8C98E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1E8AF1-51DA-7A45-A8FE-8B441079C6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73913" y="5468587"/>
            <a:ext cx="4251325" cy="76870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deck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5950B5B-0790-C946-BFE3-E2DBD8C65B52}"/>
              </a:ext>
            </a:extLst>
          </p:cNvPr>
          <p:cNvSpPr/>
          <p:nvPr userDrawn="1"/>
        </p:nvSpPr>
        <p:spPr>
          <a:xfrm>
            <a:off x="10684279" y="6221010"/>
            <a:ext cx="1360487" cy="620712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FD0EB157-9674-4C68-AB67-2BB7BD800C5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09825" y="1342242"/>
            <a:ext cx="3627195" cy="659943"/>
            <a:chOff x="6085" y="3990"/>
            <a:chExt cx="731" cy="133"/>
          </a:xfrm>
          <a:solidFill>
            <a:srgbClr val="333399"/>
          </a:solidFill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B464C779-8420-48F5-AF52-543B46C362C2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6085" y="3990"/>
              <a:ext cx="731" cy="13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AC2497F6-E673-4D75-9701-EE3C60621B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5B356CD-1029-45C5-B7EA-6510ECC715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4992509-292F-43A6-B03B-D4F17B08B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3236028-C49B-451F-92BC-58B40F9CDD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2DB2A71-6046-4439-BF4F-F5408F6DD0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5F79601-B942-4FC9-B431-AB7E323A3B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16842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">
    <p:bg>
      <p:bgPr>
        <a:solidFill>
          <a:srgbClr val="8C9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84940691-9CA2-A349-8266-7A71E2ABF1A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3252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enplatzhalter 2">
            <a:extLst>
              <a:ext uri="{FF2B5EF4-FFF2-40B4-BE49-F238E27FC236}">
                <a16:creationId xmlns:a16="http://schemas.microsoft.com/office/drawing/2014/main" id="{B663201C-0D8E-B149-A270-8BB41F542C62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E2FE22D-F8E9-CB4C-81E1-8E31A10FAF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 r="-24"/>
          <a:stretch/>
        </p:blipFill>
        <p:spPr>
          <a:xfrm>
            <a:off x="10890000" y="6451200"/>
            <a:ext cx="1116000" cy="20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6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84940691-9CA2-A349-8266-7A71E2ABF1A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3252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8C9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84940691-9CA2-A349-8266-7A71E2ABF1A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A2A5CE3-A160-2846-8EE5-FDC5CF5AF57C}"/>
              </a:ext>
            </a:extLst>
          </p:cNvPr>
          <p:cNvSpPr/>
          <p:nvPr userDrawn="1"/>
        </p:nvSpPr>
        <p:spPr>
          <a:xfrm>
            <a:off x="6254750" y="2617694"/>
            <a:ext cx="5937250" cy="4240306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1474612-A1BD-2042-AD64-F691468A4D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0" y="3600000"/>
            <a:ext cx="4567238" cy="20692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549E58-A860-EB49-B178-44CF1F4A8B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1" y="3234690"/>
            <a:ext cx="208703" cy="194310"/>
          </a:xfrm>
          <a:prstGeom prst="rect">
            <a:avLst/>
          </a:prstGeom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D55EBFC3-E498-5746-B28B-9160722F16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58000" y="5806440"/>
            <a:ext cx="4567238" cy="43084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Position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985F460-1292-ED4B-87AE-0FB080DEA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 r="-24"/>
          <a:stretch/>
        </p:blipFill>
        <p:spPr>
          <a:xfrm>
            <a:off x="10890000" y="6451200"/>
            <a:ext cx="1116000" cy="20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17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50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4251325" cy="18866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2507383"/>
            <a:ext cx="4251325" cy="37299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8348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100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0337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Icon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956132B-2720-1E46-8221-9E335E35D9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0F15B19-33F8-FD4C-BA0A-1CBF8E1333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A56E909-C8DF-F640-A8E1-4D655CAE92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07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2564C93-56E8-D245-8A1F-2B0C446287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07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A63FFB9-6A06-2246-9A5D-29C92DE2CF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883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228B461-6861-A140-B8AF-CCC577EB21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883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5" name="Bildplatzhalter 8">
            <a:extLst>
              <a:ext uri="{FF2B5EF4-FFF2-40B4-BE49-F238E27FC236}">
                <a16:creationId xmlns:a16="http://schemas.microsoft.com/office/drawing/2014/main" id="{7911A7CC-CAB1-7842-B784-2F8D511ED4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31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F0382F26-BEC4-7542-B2A7-31FC37D49D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4307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17" name="Bildplatzhalter 8">
            <a:extLst>
              <a:ext uri="{FF2B5EF4-FFF2-40B4-BE49-F238E27FC236}">
                <a16:creationId xmlns:a16="http://schemas.microsoft.com/office/drawing/2014/main" id="{1F1E6586-9BEB-2A4C-9560-6CE1A2D3918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0883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52404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Image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956132B-2720-1E46-8221-9E335E35D9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0F15B19-33F8-FD4C-BA0A-1CBF8E1333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49653A3-E00E-0E4D-8E1E-412C124F857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4700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B825E94-50C0-954D-9064-BEE232D372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25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09F189EA-0162-8B46-91D1-2E99CB4303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25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id="{F62FD323-E556-8F4B-8B4A-761D0E8539E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4441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C50F7400-06BA-9949-81F2-63C8C6EBEA8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01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F0671AC8-7EDD-5641-B965-4258E86CC0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001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23" name="Bildplatzhalter 10">
            <a:extLst>
              <a:ext uri="{FF2B5EF4-FFF2-40B4-BE49-F238E27FC236}">
                <a16:creationId xmlns:a16="http://schemas.microsoft.com/office/drawing/2014/main" id="{B4FCC883-56C0-C34C-A76F-C4B6F670D85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017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3768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CE250B23-79CC-424D-AA94-E7C34BBAC3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430713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C9C7162C-3FFA-1B47-BC59-BE21605C9D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5113" y="620712"/>
            <a:ext cx="6080125" cy="13030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id="{F355DE1B-674C-254D-B389-37C5E8D73E31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5345113" y="2173288"/>
            <a:ext cx="6080125" cy="406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b="1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de-DE" b="1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8456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FF0CBD8-245F-094E-8C62-77D5EE5DEE73}"/>
              </a:ext>
            </a:extLst>
          </p:cNvPr>
          <p:cNvSpPr/>
          <p:nvPr userDrawn="1"/>
        </p:nvSpPr>
        <p:spPr>
          <a:xfrm>
            <a:off x="-1" y="0"/>
            <a:ext cx="35401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9E76B54-31C3-2E41-BF5E-C1A5A3F3A8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6000" cy="6857999"/>
          </a:xfrm>
          <a:prstGeom prst="rect">
            <a:avLst/>
          </a:prstGeom>
          <a:solidFill>
            <a:srgbClr val="8C98E6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1E8AF1-51DA-7A45-A8FE-8B441079C6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73913" y="3433323"/>
            <a:ext cx="4251325" cy="280396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 deck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348F79F-CE34-3440-84F9-F4EB1FB16DBA}"/>
              </a:ext>
            </a:extLst>
          </p:cNvPr>
          <p:cNvSpPr txBox="1"/>
          <p:nvPr userDrawn="1"/>
        </p:nvSpPr>
        <p:spPr>
          <a:xfrm>
            <a:off x="7173913" y="2369542"/>
            <a:ext cx="425132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de-DE" sz="40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 Kontakt</a:t>
            </a:r>
          </a:p>
        </p:txBody>
      </p:sp>
    </p:spTree>
    <p:extLst>
      <p:ext uri="{BB962C8B-B14F-4D97-AF65-F5344CB8AC3E}">
        <p14:creationId xmlns:p14="http://schemas.microsoft.com/office/powerpoint/2010/main" val="276112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enplatzhalter 2">
            <a:extLst>
              <a:ext uri="{FF2B5EF4-FFF2-40B4-BE49-F238E27FC236}">
                <a16:creationId xmlns:a16="http://schemas.microsoft.com/office/drawing/2014/main" id="{B663201C-0D8E-B149-A270-8BB41F542C62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44E57CB-23F6-4537-823C-9B4879961B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226688" y="6579364"/>
            <a:ext cx="793891" cy="144443"/>
            <a:chOff x="6085" y="3990"/>
            <a:chExt cx="731" cy="133"/>
          </a:xfrm>
          <a:solidFill>
            <a:srgbClr val="333399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2173BE6-E09A-4F6C-8076-73798F6175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903D0BC-A7AA-4188-BBD2-E4F560F224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CF4A7AF-666A-4504-AC0D-835237B278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F74900D-2F3A-496F-97B9-101D69083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2413577-962F-4F05-B447-6C52DDAFC79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BF66E1F-382A-4770-8147-985E4258111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71246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0">
            <a:extLst>
              <a:ext uri="{FF2B5EF4-FFF2-40B4-BE49-F238E27FC236}">
                <a16:creationId xmlns:a16="http://schemas.microsoft.com/office/drawing/2014/main" id="{84940691-9CA2-A349-8266-7A71E2ABF1A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A2A5CE3-A160-2846-8EE5-FDC5CF5AF57C}"/>
              </a:ext>
            </a:extLst>
          </p:cNvPr>
          <p:cNvSpPr/>
          <p:nvPr/>
        </p:nvSpPr>
        <p:spPr>
          <a:xfrm>
            <a:off x="6254750" y="2617694"/>
            <a:ext cx="5937250" cy="4240306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1474612-A1BD-2042-AD64-F691468A4D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0" y="3600000"/>
            <a:ext cx="4567238" cy="20692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549E58-A860-EB49-B178-44CF1F4A8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3234690"/>
            <a:ext cx="208703" cy="194310"/>
          </a:xfrm>
          <a:prstGeom prst="rect">
            <a:avLst/>
          </a:prstGeom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D55EBFC3-E498-5746-B28B-9160722F16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58000" y="5806440"/>
            <a:ext cx="4567238" cy="43084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Position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E1CC63B8-2985-4579-8B0A-F022394BDC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226688" y="6579364"/>
            <a:ext cx="793891" cy="144443"/>
            <a:chOff x="6085" y="3990"/>
            <a:chExt cx="731" cy="133"/>
          </a:xfrm>
          <a:solidFill>
            <a:srgbClr val="333399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C9B6906-E4E6-48E8-9B9D-0C4221E03CD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D6BDA3E-8B0C-4939-AB46-4AEE1FB024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0E66054-A2E7-4448-8E44-78115E3DE5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3BA30C4-045C-43DF-AF6E-2EED0C1921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9ABFFC6-7E60-455F-A412-0DEFD72C6A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A12E951-C949-4129-B14C-D0DFCF62419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126217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50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4251325" cy="18866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2507383"/>
            <a:ext cx="4251325" cy="37299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8348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100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033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Icon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956132B-2720-1E46-8221-9E335E35D9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0F15B19-33F8-FD4C-BA0A-1CBF8E1333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A56E909-C8DF-F640-A8E1-4D655CAE92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07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2564C93-56E8-D245-8A1F-2B0C446287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07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A63FFB9-6A06-2246-9A5D-29C92DE2CF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88312" y="3888001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228B461-6861-A140-B8AF-CCC577EB21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88312" y="4272500"/>
            <a:ext cx="3332163" cy="19647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5" name="Bildplatzhalter 8">
            <a:extLst>
              <a:ext uri="{FF2B5EF4-FFF2-40B4-BE49-F238E27FC236}">
                <a16:creationId xmlns:a16="http://schemas.microsoft.com/office/drawing/2014/main" id="{7911A7CC-CAB1-7842-B784-2F8D511ED4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31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F0382F26-BEC4-7542-B2A7-31FC37D49D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4307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</p:txBody>
      </p:sp>
      <p:sp>
        <p:nvSpPr>
          <p:cNvPr id="17" name="Bildplatzhalter 8">
            <a:extLst>
              <a:ext uri="{FF2B5EF4-FFF2-40B4-BE49-F238E27FC236}">
                <a16:creationId xmlns:a16="http://schemas.microsoft.com/office/drawing/2014/main" id="{1F1E6586-9BEB-2A4C-9560-6CE1A2D3918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088313" y="2838450"/>
            <a:ext cx="590550" cy="59055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5240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Image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6902FF-BD80-054E-84E0-561DC8FE8C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B7BBC6B-B25C-E746-97EE-E1EE4308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3112" y="1504673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956132B-2720-1E46-8221-9E335E35D9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112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0F15B19-33F8-FD4C-BA0A-1CBF8E1333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3112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49653A3-E00E-0E4D-8E1E-412C124F857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4700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B825E94-50C0-954D-9064-BEE232D3724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25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09F189EA-0162-8B46-91D1-2E99CB4303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25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20" name="Bildplatzhalter 10">
            <a:extLst>
              <a:ext uri="{FF2B5EF4-FFF2-40B4-BE49-F238E27FC236}">
                <a16:creationId xmlns:a16="http://schemas.microsoft.com/office/drawing/2014/main" id="{F62FD323-E556-8F4B-8B4A-761D0E8539E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4441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C50F7400-06BA-9949-81F2-63C8C6EBEA8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0187" y="4867422"/>
            <a:ext cx="3332163" cy="3752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Headline 01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F0671AC8-7EDD-5641-B965-4258E86CC0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00187" y="5251922"/>
            <a:ext cx="3332163" cy="9763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numerous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, </a:t>
            </a:r>
            <a:r>
              <a:rPr lang="de-DE" dirty="0" err="1"/>
              <a:t>emotion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basic</a:t>
            </a:r>
            <a:r>
              <a:rPr lang="de-DE" dirty="0"/>
              <a:t> </a:t>
            </a:r>
            <a:r>
              <a:rPr lang="de-DE" dirty="0" err="1"/>
              <a:t>currency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remembering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.</a:t>
            </a:r>
          </a:p>
        </p:txBody>
      </p:sp>
      <p:sp>
        <p:nvSpPr>
          <p:cNvPr id="23" name="Bildplatzhalter 10">
            <a:extLst>
              <a:ext uri="{FF2B5EF4-FFF2-40B4-BE49-F238E27FC236}">
                <a16:creationId xmlns:a16="http://schemas.microsoft.com/office/drawing/2014/main" id="{B4FCC883-56C0-C34C-A76F-C4B6F670D85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01775" y="2374900"/>
            <a:ext cx="3330575" cy="2208213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376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CE250B23-79CC-424D-AA94-E7C34BBAC3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430713" cy="6858000"/>
          </a:xfrm>
          <a:prstGeom prst="rect">
            <a:avLst/>
          </a:prstGeom>
          <a:solidFill>
            <a:srgbClr val="8C98E6"/>
          </a:solidFill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C9C7162C-3FFA-1B47-BC59-BE21605C9D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5113" y="620712"/>
            <a:ext cx="6080125" cy="13030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Write a </a:t>
            </a:r>
            <a:r>
              <a:rPr lang="de-DE" dirty="0" err="1"/>
              <a:t>striking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powerful </a:t>
            </a:r>
            <a:r>
              <a:rPr lang="de-DE" dirty="0" err="1"/>
              <a:t>headline</a:t>
            </a:r>
            <a:endParaRPr lang="de-DE" dirty="0"/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id="{F355DE1B-674C-254D-B389-37C5E8D73E31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5345113" y="2173288"/>
            <a:ext cx="6080125" cy="4064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b="1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de-DE" b="1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845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3541F71-2E51-407A-AB90-C5D6C20D4D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D07D6C7-7B98-438E-9919-06B2EB591CF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7509FFC-F008-4D31-88A6-1CADC9215F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23BB336-06ED-4FF5-9A80-7E75365A7C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D30E2CD-EE7D-4EAE-8660-D6300DDF7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E281914-30F1-4198-81C6-3C0B94FE3A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B107F1E-DA31-4614-B459-8F6E6CF8F6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9731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74" r:id="rId3"/>
    <p:sldLayoutId id="2147483676" r:id="rId4"/>
    <p:sldLayoutId id="2147483653" r:id="rId5"/>
    <p:sldLayoutId id="2147483654" r:id="rId6"/>
    <p:sldLayoutId id="2147483658" r:id="rId7"/>
    <p:sldLayoutId id="2147483659" r:id="rId8"/>
    <p:sldLayoutId id="2147483652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333399"/>
          </a:solidFill>
          <a:latin typeface="HelveticaNeueLT Std Med" panose="020B0604020202020204" pitchFamily="34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483">
          <p15:clr>
            <a:srgbClr val="F26B43"/>
          </p15:clr>
        </p15:guide>
        <p15:guide id="6" pos="1063">
          <p15:clr>
            <a:srgbClr val="F26B43"/>
          </p15:clr>
        </p15:guide>
        <p15:guide id="8" pos="864">
          <p15:clr>
            <a:srgbClr val="F26B43"/>
          </p15:clr>
        </p15:guide>
        <p15:guide id="9" pos="1437">
          <p15:clr>
            <a:srgbClr val="F26B43"/>
          </p15:clr>
        </p15:guide>
        <p15:guide id="10" pos="1641">
          <p15:clr>
            <a:srgbClr val="F26B43"/>
          </p15:clr>
        </p15:guide>
        <p15:guide id="11" pos="2016">
          <p15:clr>
            <a:srgbClr val="F26B43"/>
          </p15:clr>
        </p15:guide>
        <p15:guide id="12" pos="2230">
          <p15:clr>
            <a:srgbClr val="F26B43"/>
          </p15:clr>
        </p15:guide>
        <p15:guide id="13" pos="2586">
          <p15:clr>
            <a:srgbClr val="F26B43"/>
          </p15:clr>
        </p15:guide>
        <p15:guide id="14" pos="2791">
          <p15:clr>
            <a:srgbClr val="F26B43"/>
          </p15:clr>
        </p15:guide>
        <p15:guide id="15" pos="3165">
          <p15:clr>
            <a:srgbClr val="F26B43"/>
          </p15:clr>
        </p15:guide>
        <p15:guide id="16" pos="3367">
          <p15:clr>
            <a:srgbClr val="F26B43"/>
          </p15:clr>
        </p15:guide>
        <p15:guide id="17" pos="3741">
          <p15:clr>
            <a:srgbClr val="F26B43"/>
          </p15:clr>
        </p15:guide>
        <p15:guide id="18" pos="3940">
          <p15:clr>
            <a:srgbClr val="F26B43"/>
          </p15:clr>
        </p15:guide>
        <p15:guide id="19" pos="4320">
          <p15:clr>
            <a:srgbClr val="F26B43"/>
          </p15:clr>
        </p15:guide>
        <p15:guide id="20" pos="4519">
          <p15:clr>
            <a:srgbClr val="F26B43"/>
          </p15:clr>
        </p15:guide>
        <p15:guide id="21" pos="4893">
          <p15:clr>
            <a:srgbClr val="F26B43"/>
          </p15:clr>
        </p15:guide>
        <p15:guide id="22" pos="5092">
          <p15:clr>
            <a:srgbClr val="F26B43"/>
          </p15:clr>
        </p15:guide>
        <p15:guide id="23" pos="5466">
          <p15:clr>
            <a:srgbClr val="F26B43"/>
          </p15:clr>
        </p15:guide>
        <p15:guide id="24" pos="5673">
          <p15:clr>
            <a:srgbClr val="F26B43"/>
          </p15:clr>
        </p15:guide>
        <p15:guide id="25" pos="6045">
          <p15:clr>
            <a:srgbClr val="F26B43"/>
          </p15:clr>
        </p15:guide>
        <p15:guide id="26" pos="6244">
          <p15:clr>
            <a:srgbClr val="F26B43"/>
          </p15:clr>
        </p15:guide>
        <p15:guide id="27" pos="6618">
          <p15:clr>
            <a:srgbClr val="F26B43"/>
          </p15:clr>
        </p15:guide>
        <p15:guide id="28" pos="6823">
          <p15:clr>
            <a:srgbClr val="F26B43"/>
          </p15:clr>
        </p15:guide>
        <p15:guide id="29" pos="7197">
          <p15:clr>
            <a:srgbClr val="F26B43"/>
          </p15:clr>
        </p15:guide>
        <p15:guide id="30" orient="horz" pos="391">
          <p15:clr>
            <a:srgbClr val="F26B43"/>
          </p15:clr>
        </p15:guide>
        <p15:guide id="31" orient="horz" pos="392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C9498CE-54C6-455D-878E-E7D2D307CC5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89998" y="6462849"/>
            <a:ext cx="1108801" cy="20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8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333399"/>
          </a:solidFill>
          <a:latin typeface="HelveticaNeueLT Std Med" panose="020B0604020202020204" pitchFamily="34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483" userDrawn="1">
          <p15:clr>
            <a:srgbClr val="F26B43"/>
          </p15:clr>
        </p15:guide>
        <p15:guide id="6" pos="1063" userDrawn="1">
          <p15:clr>
            <a:srgbClr val="F26B43"/>
          </p15:clr>
        </p15:guide>
        <p15:guide id="8" pos="864" userDrawn="1">
          <p15:clr>
            <a:srgbClr val="F26B43"/>
          </p15:clr>
        </p15:guide>
        <p15:guide id="9" pos="1437" userDrawn="1">
          <p15:clr>
            <a:srgbClr val="F26B43"/>
          </p15:clr>
        </p15:guide>
        <p15:guide id="10" pos="1641" userDrawn="1">
          <p15:clr>
            <a:srgbClr val="F26B43"/>
          </p15:clr>
        </p15:guide>
        <p15:guide id="11" pos="2016" userDrawn="1">
          <p15:clr>
            <a:srgbClr val="F26B43"/>
          </p15:clr>
        </p15:guide>
        <p15:guide id="12" pos="2230" userDrawn="1">
          <p15:clr>
            <a:srgbClr val="F26B43"/>
          </p15:clr>
        </p15:guide>
        <p15:guide id="13" pos="2586" userDrawn="1">
          <p15:clr>
            <a:srgbClr val="F26B43"/>
          </p15:clr>
        </p15:guide>
        <p15:guide id="14" pos="2791" userDrawn="1">
          <p15:clr>
            <a:srgbClr val="F26B43"/>
          </p15:clr>
        </p15:guide>
        <p15:guide id="15" pos="3165" userDrawn="1">
          <p15:clr>
            <a:srgbClr val="F26B43"/>
          </p15:clr>
        </p15:guide>
        <p15:guide id="16" pos="3367" userDrawn="1">
          <p15:clr>
            <a:srgbClr val="F26B43"/>
          </p15:clr>
        </p15:guide>
        <p15:guide id="17" pos="3741" userDrawn="1">
          <p15:clr>
            <a:srgbClr val="F26B43"/>
          </p15:clr>
        </p15:guide>
        <p15:guide id="18" pos="3940" userDrawn="1">
          <p15:clr>
            <a:srgbClr val="F26B43"/>
          </p15:clr>
        </p15:guide>
        <p15:guide id="19" pos="4320" userDrawn="1">
          <p15:clr>
            <a:srgbClr val="F26B43"/>
          </p15:clr>
        </p15:guide>
        <p15:guide id="20" pos="4519" userDrawn="1">
          <p15:clr>
            <a:srgbClr val="F26B43"/>
          </p15:clr>
        </p15:guide>
        <p15:guide id="21" pos="4893" userDrawn="1">
          <p15:clr>
            <a:srgbClr val="F26B43"/>
          </p15:clr>
        </p15:guide>
        <p15:guide id="22" pos="5092" userDrawn="1">
          <p15:clr>
            <a:srgbClr val="F26B43"/>
          </p15:clr>
        </p15:guide>
        <p15:guide id="23" pos="5466" userDrawn="1">
          <p15:clr>
            <a:srgbClr val="F26B43"/>
          </p15:clr>
        </p15:guide>
        <p15:guide id="24" pos="5673" userDrawn="1">
          <p15:clr>
            <a:srgbClr val="F26B43"/>
          </p15:clr>
        </p15:guide>
        <p15:guide id="25" pos="6045" userDrawn="1">
          <p15:clr>
            <a:srgbClr val="F26B43"/>
          </p15:clr>
        </p15:guide>
        <p15:guide id="26" pos="6244" userDrawn="1">
          <p15:clr>
            <a:srgbClr val="F26B43"/>
          </p15:clr>
        </p15:guide>
        <p15:guide id="27" pos="6618" userDrawn="1">
          <p15:clr>
            <a:srgbClr val="F26B43"/>
          </p15:clr>
        </p15:guide>
        <p15:guide id="28" pos="6823" userDrawn="1">
          <p15:clr>
            <a:srgbClr val="F26B43"/>
          </p15:clr>
        </p15:guide>
        <p15:guide id="29" pos="7197" userDrawn="1">
          <p15:clr>
            <a:srgbClr val="F26B43"/>
          </p15:clr>
        </p15:guide>
        <p15:guide id="30" orient="horz" pos="391" userDrawn="1">
          <p15:clr>
            <a:srgbClr val="F26B43"/>
          </p15:clr>
        </p15:guide>
        <p15:guide id="31" orient="horz" pos="392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D8D70243-A4BC-413C-8C3B-A1FCF096D6F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800748" y="6416853"/>
            <a:ext cx="1160462" cy="211138"/>
            <a:chOff x="6085" y="3990"/>
            <a:chExt cx="731" cy="133"/>
          </a:xfrm>
          <a:solidFill>
            <a:srgbClr val="333399"/>
          </a:solidFill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3A17838F-D105-41EE-969F-897FF2281BC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6085" y="3990"/>
              <a:ext cx="731" cy="13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D979E1C-A91E-4B3F-9CBE-B69665576B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378B66E-0BE2-4356-8171-06180ED791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768E365-F951-41C2-9CBC-BAF24D33D3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EE2739D-F7B2-4B8D-94C2-318C29A0B8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78DA1F1-1573-4AE3-901C-431603D84BF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06D32EF-DD06-4BCA-897F-87039B3806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9731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333399"/>
          </a:solidFill>
          <a:latin typeface="HelveticaNeueLT Std Med" panose="020B0604020202020204" pitchFamily="34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483" userDrawn="1">
          <p15:clr>
            <a:srgbClr val="F26B43"/>
          </p15:clr>
        </p15:guide>
        <p15:guide id="6" pos="1063" userDrawn="1">
          <p15:clr>
            <a:srgbClr val="F26B43"/>
          </p15:clr>
        </p15:guide>
        <p15:guide id="8" pos="864" userDrawn="1">
          <p15:clr>
            <a:srgbClr val="F26B43"/>
          </p15:clr>
        </p15:guide>
        <p15:guide id="9" pos="1437" userDrawn="1">
          <p15:clr>
            <a:srgbClr val="F26B43"/>
          </p15:clr>
        </p15:guide>
        <p15:guide id="10" pos="1641" userDrawn="1">
          <p15:clr>
            <a:srgbClr val="F26B43"/>
          </p15:clr>
        </p15:guide>
        <p15:guide id="11" pos="2016" userDrawn="1">
          <p15:clr>
            <a:srgbClr val="F26B43"/>
          </p15:clr>
        </p15:guide>
        <p15:guide id="12" pos="2230" userDrawn="1">
          <p15:clr>
            <a:srgbClr val="F26B43"/>
          </p15:clr>
        </p15:guide>
        <p15:guide id="13" pos="2586" userDrawn="1">
          <p15:clr>
            <a:srgbClr val="F26B43"/>
          </p15:clr>
        </p15:guide>
        <p15:guide id="14" pos="2791" userDrawn="1">
          <p15:clr>
            <a:srgbClr val="F26B43"/>
          </p15:clr>
        </p15:guide>
        <p15:guide id="15" pos="3165" userDrawn="1">
          <p15:clr>
            <a:srgbClr val="F26B43"/>
          </p15:clr>
        </p15:guide>
        <p15:guide id="16" pos="3367" userDrawn="1">
          <p15:clr>
            <a:srgbClr val="F26B43"/>
          </p15:clr>
        </p15:guide>
        <p15:guide id="17" pos="3741" userDrawn="1">
          <p15:clr>
            <a:srgbClr val="F26B43"/>
          </p15:clr>
        </p15:guide>
        <p15:guide id="18" pos="3940" userDrawn="1">
          <p15:clr>
            <a:srgbClr val="F26B43"/>
          </p15:clr>
        </p15:guide>
        <p15:guide id="19" pos="4320" userDrawn="1">
          <p15:clr>
            <a:srgbClr val="F26B43"/>
          </p15:clr>
        </p15:guide>
        <p15:guide id="20" pos="4519" userDrawn="1">
          <p15:clr>
            <a:srgbClr val="F26B43"/>
          </p15:clr>
        </p15:guide>
        <p15:guide id="21" pos="4893" userDrawn="1">
          <p15:clr>
            <a:srgbClr val="F26B43"/>
          </p15:clr>
        </p15:guide>
        <p15:guide id="22" pos="5092" userDrawn="1">
          <p15:clr>
            <a:srgbClr val="F26B43"/>
          </p15:clr>
        </p15:guide>
        <p15:guide id="23" pos="5466" userDrawn="1">
          <p15:clr>
            <a:srgbClr val="F26B43"/>
          </p15:clr>
        </p15:guide>
        <p15:guide id="24" pos="5673" userDrawn="1">
          <p15:clr>
            <a:srgbClr val="F26B43"/>
          </p15:clr>
        </p15:guide>
        <p15:guide id="25" pos="6045" userDrawn="1">
          <p15:clr>
            <a:srgbClr val="F26B43"/>
          </p15:clr>
        </p15:guide>
        <p15:guide id="26" pos="6244" userDrawn="1">
          <p15:clr>
            <a:srgbClr val="F26B43"/>
          </p15:clr>
        </p15:guide>
        <p15:guide id="27" pos="6618" userDrawn="1">
          <p15:clr>
            <a:srgbClr val="F26B43"/>
          </p15:clr>
        </p15:guide>
        <p15:guide id="28" pos="6823" userDrawn="1">
          <p15:clr>
            <a:srgbClr val="F26B43"/>
          </p15:clr>
        </p15:guide>
        <p15:guide id="29" pos="7197" userDrawn="1">
          <p15:clr>
            <a:srgbClr val="F26B43"/>
          </p15:clr>
        </p15:guide>
        <p15:guide id="30" orient="horz" pos="391" userDrawn="1">
          <p15:clr>
            <a:srgbClr val="F26B43"/>
          </p15:clr>
        </p15:guide>
        <p15:guide id="31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2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B81075-35F7-DE46-A351-40845FD4C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Company presentation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50EBFD2D-966C-0C4E-A208-88A355C30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1" y="0"/>
            <a:ext cx="6095999" cy="6857999"/>
          </a:xfrm>
        </p:spPr>
      </p:pic>
    </p:spTree>
    <p:extLst>
      <p:ext uri="{BB962C8B-B14F-4D97-AF65-F5344CB8AC3E}">
        <p14:creationId xmlns:p14="http://schemas.microsoft.com/office/powerpoint/2010/main" val="182898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0C2E410-C27C-9249-A55B-4E995A6CAA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Global growth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09714F-4568-1A48-AE02-646F96BAC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BLANCO is advancing sustainable expansion of its brand with a focus on three global regions.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EB9890-C55A-7F43-AAD9-A30EF2EFB5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3112" y="4867422"/>
            <a:ext cx="3332163" cy="1369866"/>
          </a:xfrm>
        </p:spPr>
        <p:txBody>
          <a:bodyPr/>
          <a:lstStyle/>
          <a:p>
            <a:r>
              <a:rPr lang="en-GB" dirty="0"/>
              <a:t>North America</a:t>
            </a:r>
          </a:p>
          <a:p>
            <a:pPr>
              <a:spcBef>
                <a:spcPts val="400"/>
              </a:spcBef>
            </a:pPr>
            <a:r>
              <a:rPr lang="en-GB" b="0" dirty="0"/>
              <a:t>3 locations</a:t>
            </a:r>
          </a:p>
        </p:txBody>
      </p:sp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80977DEE-4C4C-6646-9BB9-954871B0C55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noFill/>
        </p:spPr>
      </p:pic>
      <p:pic>
        <p:nvPicPr>
          <p:cNvPr id="18" name="Bildplatzhalter 17">
            <a:extLst>
              <a:ext uri="{FF2B5EF4-FFF2-40B4-BE49-F238E27FC236}">
                <a16:creationId xmlns:a16="http://schemas.microsoft.com/office/drawing/2014/main" id="{544E7BCB-AD5F-4D47-9BC7-7B35A94888EB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noFill/>
        </p:spPr>
      </p:pic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A999A5FD-23D3-694A-A4D9-54E910B06BF4}"/>
              </a:ext>
            </a:extLst>
          </p:cNvPr>
          <p:cNvSpPr txBox="1">
            <a:spLocks/>
          </p:cNvSpPr>
          <p:nvPr/>
        </p:nvSpPr>
        <p:spPr>
          <a:xfrm>
            <a:off x="4442142" y="4867422"/>
            <a:ext cx="3332163" cy="136986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GB" dirty="0"/>
              <a:t>EMEA</a:t>
            </a:r>
          </a:p>
          <a:p>
            <a:pPr>
              <a:spcBef>
                <a:spcPts val="400"/>
              </a:spcBef>
            </a:pPr>
            <a:r>
              <a:rPr lang="en-GB" b="0" dirty="0"/>
              <a:t>12 locations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2B591657-257B-0241-8136-AECBADEF33D5}"/>
              </a:ext>
            </a:extLst>
          </p:cNvPr>
          <p:cNvSpPr txBox="1">
            <a:spLocks/>
          </p:cNvSpPr>
          <p:nvPr/>
        </p:nvSpPr>
        <p:spPr>
          <a:xfrm>
            <a:off x="8088312" y="4867422"/>
            <a:ext cx="3332163" cy="136986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GB" dirty="0"/>
              <a:t>APAC</a:t>
            </a:r>
          </a:p>
          <a:p>
            <a:pPr>
              <a:spcBef>
                <a:spcPts val="400"/>
              </a:spcBef>
            </a:pPr>
            <a:r>
              <a:rPr lang="en-GB" b="0"/>
              <a:t>3 </a:t>
            </a:r>
            <a:r>
              <a:rPr lang="en-GB" b="0" dirty="0"/>
              <a:t>locations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A440B03-8FA5-4777-986B-C924D2475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506" y="2447534"/>
            <a:ext cx="3330081" cy="213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4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3A5FBD1-1881-E34D-B695-DBB5F34C28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747AF4B-2652-DA48-A173-51A95034CB7D}"/>
              </a:ext>
            </a:extLst>
          </p:cNvPr>
          <p:cNvSpPr/>
          <p:nvPr/>
        </p:nvSpPr>
        <p:spPr>
          <a:xfrm>
            <a:off x="-846" y="-3176"/>
            <a:ext cx="121932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773FD6D-5E9B-204F-9988-3E82176CA11C}"/>
              </a:ext>
            </a:extLst>
          </p:cNvPr>
          <p:cNvSpPr txBox="1">
            <a:spLocks/>
          </p:cNvSpPr>
          <p:nvPr/>
        </p:nvSpPr>
        <p:spPr>
          <a:xfrm>
            <a:off x="773112" y="1051200"/>
            <a:ext cx="8823326" cy="280828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Sustainable international </a:t>
            </a:r>
            <a:br>
              <a:rPr lang="en-GB" dirty="0"/>
            </a:br>
            <a:r>
              <a:rPr lang="en-GB" dirty="0"/>
              <a:t>growth </a:t>
            </a:r>
          </a:p>
          <a:p>
            <a:r>
              <a:rPr lang="en-GB" sz="2400" dirty="0"/>
              <a:t>To ensure an optimal supply chain, we manufacture our </a:t>
            </a:r>
            <a:r>
              <a:rPr lang="en-GB" sz="2400" dirty="0" err="1"/>
              <a:t>Silgranit</a:t>
            </a:r>
            <a:r>
              <a:rPr lang="en-GB" sz="2400" dirty="0"/>
              <a:t> sinks at selected international locations.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F853DCEE-3C2E-0F43-94B2-BA45CDE45182}"/>
              </a:ext>
            </a:extLst>
          </p:cNvPr>
          <p:cNvSpPr txBox="1">
            <a:spLocks/>
          </p:cNvSpPr>
          <p:nvPr/>
        </p:nvSpPr>
        <p:spPr>
          <a:xfrm>
            <a:off x="773113" y="620713"/>
            <a:ext cx="10652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/>
              <a:t>Production:</a:t>
            </a:r>
            <a:r>
              <a:rPr lang="en-GB"/>
              <a:t> Toronto · Most (CZ)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D11A864F-C229-4224-9E87-FF3ED754712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E3542AE-A6F6-4DA6-9778-935DD24A2E0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5BC2E743-7C97-4EF2-B44A-79952BCDC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4FD2872-2680-4415-81B0-A9A52ADBA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44E288B-6E96-4677-B3FF-141FE85532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A553587-71B2-4946-925D-BE2F3D0943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D8EB7164-7731-4717-BB20-5556909856B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095131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3A5FBD1-1881-E34D-B695-DBB5F34C2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00" y="0"/>
            <a:ext cx="12192000" cy="68580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DF1EBFB1-A050-4046-A39B-53AE0DC0A116}"/>
              </a:ext>
            </a:extLst>
          </p:cNvPr>
          <p:cNvSpPr/>
          <p:nvPr/>
        </p:nvSpPr>
        <p:spPr>
          <a:xfrm>
            <a:off x="-846" y="-3175"/>
            <a:ext cx="12193200" cy="686117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773FD6D-5E9B-204F-9988-3E82176CA11C}"/>
              </a:ext>
            </a:extLst>
          </p:cNvPr>
          <p:cNvSpPr txBox="1">
            <a:spLocks/>
          </p:cNvSpPr>
          <p:nvPr/>
        </p:nvSpPr>
        <p:spPr>
          <a:xfrm>
            <a:off x="773113" y="1377478"/>
            <a:ext cx="8823326" cy="280828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Sustainable international</a:t>
            </a:r>
            <a:br>
              <a:rPr lang="en-GB" dirty="0"/>
            </a:br>
            <a:r>
              <a:rPr lang="en-GB" dirty="0"/>
              <a:t>growth</a:t>
            </a:r>
          </a:p>
          <a:p>
            <a:r>
              <a:rPr lang="en-GB" sz="2400" dirty="0"/>
              <a:t>Over the past few years, we have developed a highly efficient logistics network comprising six locations on three continents.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F853DCEE-3C2E-0F43-94B2-BA45CDE45182}"/>
              </a:ext>
            </a:extLst>
          </p:cNvPr>
          <p:cNvSpPr txBox="1">
            <a:spLocks/>
          </p:cNvSpPr>
          <p:nvPr/>
        </p:nvSpPr>
        <p:spPr>
          <a:xfrm>
            <a:off x="773113" y="620713"/>
            <a:ext cx="10652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Logistics:</a:t>
            </a:r>
            <a:r>
              <a:rPr lang="en-GB" dirty="0"/>
              <a:t> Toronto · </a:t>
            </a:r>
            <a:r>
              <a:rPr lang="en-GB" dirty="0" err="1"/>
              <a:t>Bruchsal</a:t>
            </a:r>
            <a:r>
              <a:rPr lang="en-GB" dirty="0"/>
              <a:t> · Moscow · Shanghai · St. Albans/UK · Lumberton/USA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655D260B-B3FC-42AB-8328-AD277D946D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096B8BD-A04E-4923-BAFD-B5B6A2C587C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00DE011-6BB8-4401-88A9-533542E8B2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DC62DCB-5F50-427F-9F49-CDC4557E3DF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ED0C5C9-3270-4228-BBF6-0C355AC6CD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877EBEE-C0F7-4C75-9D6B-E4226153345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D913C74-0B6D-417F-A8BC-1CA9502E71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769145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F004962-0C81-C442-AD56-BF14456DF6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Triple P: Our sustainability strategy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2BDAEF-E520-F642-AF79-957AEB7F51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Performance, Planet and People: These three sustainability dimensions are integrated in the corporate strategy as part of our daily business and a global project set up specifically for this purpose.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4D1BD08-C9EB-A740-B7F8-6036C38B61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Performance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2C29E3-AD07-1644-8F4D-8F6AC6FF43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Targeting economic growth with a sustainable and long-term increase in profitability, viability and liquidity, while also strengthening resilience.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C82059C-0355-AC46-BBFC-631413BDE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Planet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B334358-0D9D-B846-BC1A-537D015948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Saving energy, reducing CO2 emissions, protecting resources, providing sustainable products and services, and achieving accountability in the supply chain.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058EF61-42A4-7641-A1A3-5372D927FB6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People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FE8C263-2E1D-3246-901D-EA8AF11A1D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/>
              <a:t>Raising sustainability awareness through training and further development, while also promoting diversity and flexible working models along with occupational safety and health.</a:t>
            </a:r>
          </a:p>
        </p:txBody>
      </p:sp>
      <p:pic>
        <p:nvPicPr>
          <p:cNvPr id="20" name="Bildplatzhalter 19">
            <a:extLst>
              <a:ext uri="{FF2B5EF4-FFF2-40B4-BE49-F238E27FC236}">
                <a16:creationId xmlns:a16="http://schemas.microsoft.com/office/drawing/2014/main" id="{0378002E-52B2-7940-B04E-A08E516D0A6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/>
          <a:stretch>
            <a:fillRect/>
          </a:stretch>
        </p:blipFill>
        <p:spPr>
          <a:prstGeom prst="rect">
            <a:avLst/>
          </a:prstGeom>
          <a:noFill/>
        </p:spPr>
      </p:pic>
      <p:pic>
        <p:nvPicPr>
          <p:cNvPr id="21" name="Bildplatzhalter 20">
            <a:extLst>
              <a:ext uri="{FF2B5EF4-FFF2-40B4-BE49-F238E27FC236}">
                <a16:creationId xmlns:a16="http://schemas.microsoft.com/office/drawing/2014/main" id="{019D225F-9293-6849-A001-D52ABA48B5A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/>
          <a:srcRect/>
          <a:stretch>
            <a:fillRect/>
          </a:stretch>
        </p:blipFill>
        <p:spPr>
          <a:prstGeom prst="rect">
            <a:avLst/>
          </a:prstGeom>
          <a:noFill/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E99B2F08-8CC1-DF42-A7B8-6EB07BCF4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13" y="2955330"/>
            <a:ext cx="590550" cy="47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02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086575B-9BF7-504E-9D61-EE0C182F0B65}"/>
              </a:ext>
            </a:extLst>
          </p:cNvPr>
          <p:cNvSpPr/>
          <p:nvPr/>
        </p:nvSpPr>
        <p:spPr>
          <a:xfrm>
            <a:off x="773112" y="3171463"/>
            <a:ext cx="10652126" cy="3065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3B12AB3-F771-9E4B-9AE3-5D873E3127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112" y="620712"/>
            <a:ext cx="10652126" cy="1172919"/>
          </a:xfrm>
        </p:spPr>
        <p:txBody>
          <a:bodyPr/>
          <a:lstStyle/>
          <a:p>
            <a:r>
              <a:rPr lang="en-GB" dirty="0"/>
              <a:t>BLANCO within the</a:t>
            </a:r>
            <a:br>
              <a:rPr lang="en-GB" dirty="0"/>
            </a:br>
            <a:r>
              <a:rPr lang="en-GB" dirty="0"/>
              <a:t>BLANC &amp; FISCHER Family Holding</a:t>
            </a:r>
          </a:p>
          <a:p>
            <a:endParaRPr lang="en-GB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060F8A6-DBC0-F34E-BE2C-13411C011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929" y="2518298"/>
            <a:ext cx="1524000" cy="1524000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F5A257B0-357D-4094-9655-D6FB0ABE0E5D}"/>
              </a:ext>
            </a:extLst>
          </p:cNvPr>
          <p:cNvGrpSpPr/>
          <p:nvPr/>
        </p:nvGrpSpPr>
        <p:grpSpPr>
          <a:xfrm>
            <a:off x="1227741" y="4766965"/>
            <a:ext cx="9625856" cy="1008000"/>
            <a:chOff x="1227741" y="4766965"/>
            <a:chExt cx="9625856" cy="100800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6C987596-9F7C-3547-8283-CD2FB020B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7797" y="5067765"/>
              <a:ext cx="1955800" cy="406400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E83B863C-91CA-A444-9D49-D5D616F5A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7741" y="4872663"/>
              <a:ext cx="951592" cy="796604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38A14884-1AE3-4430-9F44-B91B50A91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0774" y="5139820"/>
              <a:ext cx="1447565" cy="262291"/>
            </a:xfrm>
            <a:prstGeom prst="rect">
              <a:avLst/>
            </a:prstGeom>
          </p:spPr>
        </p:pic>
        <p:pic>
          <p:nvPicPr>
            <p:cNvPr id="5" name="Grafik 4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2378F82-F8C5-4E6D-8351-7C1E15575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41483" y="4766965"/>
              <a:ext cx="1007141" cy="1008000"/>
            </a:xfrm>
            <a:prstGeom prst="rect">
              <a:avLst/>
            </a:prstGeom>
          </p:spPr>
        </p:pic>
        <p:pic>
          <p:nvPicPr>
            <p:cNvPr id="4" name="Grafik 3" descr="Ein Bild, das Text, Uhr, ClipArt enthält.&#10;&#10;Automatisch generierte Beschreibung">
              <a:extLst>
                <a:ext uri="{FF2B5EF4-FFF2-40B4-BE49-F238E27FC236}">
                  <a16:creationId xmlns:a16="http://schemas.microsoft.com/office/drawing/2014/main" id="{7E46AE43-D849-491F-8280-A53FFF92A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20489" y="5130558"/>
              <a:ext cx="1215157" cy="280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68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84B3D3-8FFF-1C42-9125-A53E179DA3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b="1" dirty="0"/>
              <a:t>Antje Hilbert</a:t>
            </a:r>
            <a:br>
              <a:rPr lang="en-GB" b="1" dirty="0"/>
            </a:br>
            <a:r>
              <a:rPr lang="en-GB" b="1" dirty="0"/>
              <a:t>BLANCO Corporate Communications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Phone: +49 7045 44-81404</a:t>
            </a:r>
            <a:br>
              <a:rPr lang="en-GB" dirty="0"/>
            </a:br>
            <a:r>
              <a:rPr lang="en-GB" dirty="0"/>
              <a:t>antje.hilbert@blanco.de</a:t>
            </a:r>
          </a:p>
          <a:p>
            <a:pPr>
              <a:spcBef>
                <a:spcPts val="0"/>
              </a:spcBef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blanco.com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Bildplatzhalter 6" descr="Ein Bild, das drinnen, Wand enthält.&#10;&#10;Automatisch generierte Beschreibung">
            <a:extLst>
              <a:ext uri="{FF2B5EF4-FFF2-40B4-BE49-F238E27FC236}">
                <a16:creationId xmlns:a16="http://schemas.microsoft.com/office/drawing/2014/main" id="{00C55D64-3C68-0442-AB58-265FEC1DF6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7386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oductmovie_UNITSoda_2020_mp4_1080p" descr="Productmovie_UNITSoda_2020_mp4_1080p">
            <a:hlinkClick r:id="" action="ppaction://media"/>
            <a:extLst>
              <a:ext uri="{FF2B5EF4-FFF2-40B4-BE49-F238E27FC236}">
                <a16:creationId xmlns:a16="http://schemas.microsoft.com/office/drawing/2014/main" id="{2D6434D6-293F-4D4A-8853-7C33E68E1EE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489.1612" end="770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5D842DC-39BD-B140-92BF-163374019830}"/>
              </a:ext>
            </a:extLst>
          </p:cNvPr>
          <p:cNvSpPr/>
          <p:nvPr/>
        </p:nvSpPr>
        <p:spPr>
          <a:xfrm>
            <a:off x="0" y="1"/>
            <a:ext cx="12192000" cy="600098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BDBB03B-659F-004F-94DA-5B78506B9781}"/>
              </a:ext>
            </a:extLst>
          </p:cNvPr>
          <p:cNvSpPr txBox="1">
            <a:spLocks/>
          </p:cNvSpPr>
          <p:nvPr/>
        </p:nvSpPr>
        <p:spPr>
          <a:xfrm>
            <a:off x="773112" y="632143"/>
            <a:ext cx="10652126" cy="280828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kitchen is the heart of our home</a:t>
            </a:r>
          </a:p>
          <a:p>
            <a:pPr>
              <a:lnSpc>
                <a:spcPct val="100000"/>
              </a:lnSpc>
            </a:pPr>
            <a:r>
              <a:rPr lang="en-GB" sz="2400" dirty="0"/>
              <a:t>It is where we live, laugh, learn and experiment.</a:t>
            </a:r>
            <a:br>
              <a:rPr lang="en-GB" sz="2400" dirty="0"/>
            </a:br>
            <a:r>
              <a:rPr lang="en-GB" sz="2400" dirty="0"/>
              <a:t>We believe creating the perfect water place makes a vital contribution to our quality of life.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6FD04AD6-383A-452C-97CC-5715B411542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7FE3F33-F0E5-4EE0-98B7-69725510645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F088D424-E18E-49B0-ACA8-443ED04137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58BA093-FC1C-4DC3-BCC3-6EAAB6110E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F70910CD-AC41-4526-B0AD-451F1346FD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2E060058-4291-474C-B9D9-3E760E91C8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FE895C13-BB7C-4864-8EED-70447BAD4A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65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3EF24E4C-0F3A-3D48-B29C-C3644B890B9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747AF4B-2652-DA48-A173-51A95034CB7D}"/>
              </a:ext>
            </a:extLst>
          </p:cNvPr>
          <p:cNvSpPr/>
          <p:nvPr/>
        </p:nvSpPr>
        <p:spPr>
          <a:xfrm>
            <a:off x="0" y="-3174"/>
            <a:ext cx="12192353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773FD6D-5E9B-204F-9988-3E82176CA11C}"/>
              </a:ext>
            </a:extLst>
          </p:cNvPr>
          <p:cNvSpPr txBox="1">
            <a:spLocks/>
          </p:cNvSpPr>
          <p:nvPr/>
        </p:nvSpPr>
        <p:spPr>
          <a:xfrm>
            <a:off x="773112" y="620712"/>
            <a:ext cx="10652126" cy="280828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Time is precious</a:t>
            </a:r>
          </a:p>
          <a:p>
            <a:pPr>
              <a:lnSpc>
                <a:spcPct val="100000"/>
              </a:lnSpc>
            </a:pPr>
            <a:r>
              <a:rPr lang="en-GB" sz="2400" dirty="0"/>
              <a:t>Our work focuses on the needs of those who use our products </a:t>
            </a:r>
            <a:br>
              <a:rPr lang="en-GB" sz="2400" dirty="0"/>
            </a:br>
            <a:r>
              <a:rPr lang="en-GB" sz="2400" dirty="0"/>
              <a:t>every day. We develop products and solutions to make daily tasks </a:t>
            </a:r>
            <a:br>
              <a:rPr lang="en-GB" sz="2400" dirty="0"/>
            </a:br>
            <a:r>
              <a:rPr lang="en-GB" sz="2400" dirty="0"/>
              <a:t>in the kitchen easier and more enjoyable.</a:t>
            </a:r>
            <a:endParaRPr lang="en-GB" sz="2800" dirty="0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94DE53F1-1CC7-4150-B16A-0BDD876CEF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9788C87-01BA-4F98-8795-8B27D1C0A3E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AA82DD2-0FD8-4722-AA1D-F6A1C158B6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E1ED38F-9D8E-44E4-AC9B-1E2111BE0D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54C96CAC-9748-4120-ABF4-6B30A5DA1F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A0EEFC4-2DC1-45D6-8B3C-6D190EC79F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8FD7998D-22D0-44B5-8A20-0819A952B6A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420624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3500FC0-38A8-2D49-BD4D-B2144959C97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7425" y="1671452"/>
            <a:ext cx="5137150" cy="5186547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EBDA002-BA90-444D-94C8-DB88AC543D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 seamless solution for the water place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ED63FE-63FA-DE43-8845-644334431C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drink. prep. clean. With more than 500,000 possible combinations, the BLANCO UNIT offers individual solutions for the three central themes in everyday kitchen life.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3B61AAA4-4D81-3B46-B45F-895D3DC50667}"/>
              </a:ext>
            </a:extLst>
          </p:cNvPr>
          <p:cNvSpPr txBox="1">
            <a:spLocks/>
          </p:cNvSpPr>
          <p:nvPr/>
        </p:nvSpPr>
        <p:spPr>
          <a:xfrm>
            <a:off x="773112" y="2388634"/>
            <a:ext cx="3332163" cy="216450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/>
              <a:t>Drink</a:t>
            </a:r>
          </a:p>
          <a:p>
            <a:pPr>
              <a:lnSpc>
                <a:spcPct val="150000"/>
              </a:lnSpc>
            </a:pPr>
            <a:r>
              <a:rPr lang="en-GB" sz="1200"/>
              <a:t>The UNIT supplies either boiling hot, chilled, still or carbonated water. Pre-filtered straight from the tap.</a:t>
            </a:r>
            <a:endParaRPr lang="en-GB"/>
          </a:p>
          <a:p>
            <a:endParaRPr lang="en-GB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6F93F7D-BDC9-1E45-888D-4AF3ED710300}"/>
              </a:ext>
            </a:extLst>
          </p:cNvPr>
          <p:cNvSpPr txBox="1">
            <a:spLocks/>
          </p:cNvSpPr>
          <p:nvPr/>
        </p:nvSpPr>
        <p:spPr>
          <a:xfrm>
            <a:off x="8434388" y="2440153"/>
            <a:ext cx="2990850" cy="168822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Prepare</a:t>
            </a:r>
          </a:p>
          <a:p>
            <a:pPr>
              <a:lnSpc>
                <a:spcPct val="150000"/>
              </a:lnSpc>
            </a:pPr>
            <a:r>
              <a:rPr lang="en-GB" sz="1200" dirty="0"/>
              <a:t>Wash, peel, chop: The tidy design of the UNIT provides a perfect spot to perform any task, thus keeping the water place neat.</a:t>
            </a:r>
            <a:endParaRPr lang="en-GB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D5FAE93-284B-174D-B32B-F3027A9B48FB}"/>
              </a:ext>
            </a:extLst>
          </p:cNvPr>
          <p:cNvSpPr txBox="1">
            <a:spLocks/>
          </p:cNvSpPr>
          <p:nvPr/>
        </p:nvSpPr>
        <p:spPr>
          <a:xfrm>
            <a:off x="773112" y="4430958"/>
            <a:ext cx="3092718" cy="154379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/>
              <a:t>Clean</a:t>
            </a:r>
          </a:p>
          <a:p>
            <a:pPr>
              <a:lnSpc>
                <a:spcPct val="150000"/>
              </a:lnSpc>
            </a:pPr>
            <a:r>
              <a:rPr lang="en-GB" sz="1200"/>
              <a:t>With its clever unit comprising a highly functional tap, spacious sink and worktop, the UNIT makes cleaning dishes child's play.</a:t>
            </a:r>
            <a:endParaRPr lang="en-GB"/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99A97937-FDF6-B740-8FC0-999054FCC99E}"/>
              </a:ext>
            </a:extLst>
          </p:cNvPr>
          <p:cNvSpPr txBox="1">
            <a:spLocks/>
          </p:cNvSpPr>
          <p:nvPr/>
        </p:nvSpPr>
        <p:spPr>
          <a:xfrm>
            <a:off x="8428227" y="4430958"/>
            <a:ext cx="2990661" cy="154379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33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/>
              <a:t>Sort and dispose</a:t>
            </a:r>
          </a:p>
          <a:p>
            <a:pPr>
              <a:lnSpc>
                <a:spcPct val="150000"/>
              </a:lnSpc>
            </a:pPr>
            <a:r>
              <a:rPr lang="en-GB" sz="1200"/>
              <a:t>The UNIT offers various solutions for sorting and disposing of kitchen waste. The ingenious system saves space and unnecessary walking distances.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71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9EE3A14-A9DE-9E42-A295-5235FAE049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EFA3593-3DAE-1048-B50B-251BD573F8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 r="-24"/>
          <a:stretch/>
        </p:blipFill>
        <p:spPr>
          <a:xfrm>
            <a:off x="10890000" y="6451200"/>
            <a:ext cx="1116000" cy="20290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FF99081-196B-FE4F-A6C8-A0FDF820204E}"/>
              </a:ext>
            </a:extLst>
          </p:cNvPr>
          <p:cNvSpPr txBox="1"/>
          <p:nvPr/>
        </p:nvSpPr>
        <p:spPr>
          <a:xfrm>
            <a:off x="766762" y="2689998"/>
            <a:ext cx="183832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408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AA039BE-D174-6B4B-A215-7A2F183FB6DA}"/>
              </a:ext>
            </a:extLst>
          </p:cNvPr>
          <p:cNvSpPr txBox="1"/>
          <p:nvPr/>
        </p:nvSpPr>
        <p:spPr>
          <a:xfrm>
            <a:off x="766763" y="3316981"/>
            <a:ext cx="33385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euro in sales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B88D7BF-DF8C-4048-8967-048D7A7C8125}"/>
              </a:ext>
            </a:extLst>
          </p:cNvPr>
          <p:cNvSpPr txBox="1"/>
          <p:nvPr/>
        </p:nvSpPr>
        <p:spPr>
          <a:xfrm>
            <a:off x="4435792" y="2689998"/>
            <a:ext cx="181895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1.542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41E77DA-4013-AA4F-B148-E274F1A6B070}"/>
              </a:ext>
            </a:extLst>
          </p:cNvPr>
          <p:cNvSpPr txBox="1"/>
          <p:nvPr/>
        </p:nvSpPr>
        <p:spPr>
          <a:xfrm>
            <a:off x="4435793" y="3316981"/>
            <a:ext cx="33385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</a:t>
            </a:r>
            <a:endParaRPr lang="en-GB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E36572F-C240-7240-B6D0-96751B4A31B6}"/>
              </a:ext>
            </a:extLst>
          </p:cNvPr>
          <p:cNvSpPr txBox="1"/>
          <p:nvPr/>
        </p:nvSpPr>
        <p:spPr>
          <a:xfrm>
            <a:off x="766762" y="4906883"/>
            <a:ext cx="183832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18,4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90A6A14-1F6D-3E4A-9CBE-0689F0D1B3A9}"/>
              </a:ext>
            </a:extLst>
          </p:cNvPr>
          <p:cNvSpPr txBox="1"/>
          <p:nvPr/>
        </p:nvSpPr>
        <p:spPr>
          <a:xfrm>
            <a:off x="766763" y="5533866"/>
            <a:ext cx="33385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euro in investments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995A05F-FC45-7F4C-9A88-953B5FB455E4}"/>
              </a:ext>
            </a:extLst>
          </p:cNvPr>
          <p:cNvSpPr txBox="1"/>
          <p:nvPr/>
        </p:nvSpPr>
        <p:spPr>
          <a:xfrm>
            <a:off x="4435792" y="4906883"/>
            <a:ext cx="181895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63%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F808F9B-41BA-EE40-8B86-045F4C76E250}"/>
              </a:ext>
            </a:extLst>
          </p:cNvPr>
          <p:cNvSpPr txBox="1"/>
          <p:nvPr/>
        </p:nvSpPr>
        <p:spPr>
          <a:xfrm>
            <a:off x="4435793" y="5533866"/>
            <a:ext cx="33385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of sales international</a:t>
            </a:r>
            <a:endParaRPr lang="en-GB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C3F0A16-5058-F847-AE1F-619AF5806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2" y="1940413"/>
            <a:ext cx="604838" cy="58015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3421283-7160-CB4F-B49C-248270E68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7143" y="1945504"/>
            <a:ext cx="604838" cy="60483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9C5155D-0918-D043-BE9D-566FA941E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" y="4087524"/>
            <a:ext cx="590550" cy="58452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82378F2E-757F-644D-96F0-7B879116B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7143" y="4081498"/>
            <a:ext cx="590550" cy="590550"/>
          </a:xfrm>
          <a:prstGeom prst="rect">
            <a:avLst/>
          </a:prstGeom>
        </p:spPr>
      </p:pic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CEEAA5D8-2F28-6149-A4F0-3906DCFC72E8}"/>
              </a:ext>
            </a:extLst>
          </p:cNvPr>
          <p:cNvSpPr txBox="1">
            <a:spLocks/>
          </p:cNvSpPr>
          <p:nvPr/>
        </p:nvSpPr>
        <p:spPr>
          <a:xfrm>
            <a:off x="773112" y="620712"/>
            <a:ext cx="10652126" cy="76870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BLANCO figures 2020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0ED83970-2E80-B940-A35D-DAE056700B6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CF59589-FAC1-4F4C-84E5-A39CAC05C5E3}"/>
              </a:ext>
            </a:extLst>
          </p:cNvPr>
          <p:cNvSpPr txBox="1">
            <a:spLocks/>
          </p:cNvSpPr>
          <p:nvPr/>
        </p:nvSpPr>
        <p:spPr>
          <a:xfrm>
            <a:off x="5938838" y="620712"/>
            <a:ext cx="54864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Passion for kitchen sinks since 1925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29E21217-90AA-4C4A-B88D-1685477168B8}"/>
              </a:ext>
            </a:extLst>
          </p:cNvPr>
          <p:cNvSpPr txBox="1">
            <a:spLocks/>
          </p:cNvSpPr>
          <p:nvPr/>
        </p:nvSpPr>
        <p:spPr>
          <a:xfrm>
            <a:off x="5938838" y="2000196"/>
            <a:ext cx="54864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FFFF"/>
                </a:solidFill>
              </a:rPr>
              <a:t>At BLANCO we are passionate about kitchens and have been developing new ideas for making water places even better, more beautiful and more innovative for over 95 years now.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065B670-796C-447F-9C96-3269D0ED1A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90000" y="6448148"/>
            <a:ext cx="1115233" cy="202909"/>
            <a:chOff x="6085" y="3990"/>
            <a:chExt cx="731" cy="133"/>
          </a:xfrm>
          <a:solidFill>
            <a:srgbClr val="333399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87D4CBE-F42D-4AD3-9E1F-1F6462912A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5" y="3992"/>
              <a:ext cx="110" cy="129"/>
            </a:xfrm>
            <a:custGeom>
              <a:avLst/>
              <a:gdLst>
                <a:gd name="T0" fmla="*/ 0 w 660"/>
                <a:gd name="T1" fmla="*/ 0 h 766"/>
                <a:gd name="T2" fmla="*/ 324 w 660"/>
                <a:gd name="T3" fmla="*/ 0 h 766"/>
                <a:gd name="T4" fmla="*/ 624 w 660"/>
                <a:gd name="T5" fmla="*/ 212 h 766"/>
                <a:gd name="T6" fmla="*/ 523 w 660"/>
                <a:gd name="T7" fmla="*/ 370 h 766"/>
                <a:gd name="T8" fmla="*/ 660 w 660"/>
                <a:gd name="T9" fmla="*/ 555 h 766"/>
                <a:gd name="T10" fmla="*/ 379 w 660"/>
                <a:gd name="T11" fmla="*/ 766 h 766"/>
                <a:gd name="T12" fmla="*/ 0 w 660"/>
                <a:gd name="T13" fmla="*/ 766 h 766"/>
                <a:gd name="T14" fmla="*/ 0 w 660"/>
                <a:gd name="T15" fmla="*/ 0 h 766"/>
                <a:gd name="T16" fmla="*/ 0 w 660"/>
                <a:gd name="T17" fmla="*/ 0 h 766"/>
                <a:gd name="T18" fmla="*/ 284 w 660"/>
                <a:gd name="T19" fmla="*/ 295 h 766"/>
                <a:gd name="T20" fmla="*/ 370 w 660"/>
                <a:gd name="T21" fmla="*/ 238 h 766"/>
                <a:gd name="T22" fmla="*/ 278 w 660"/>
                <a:gd name="T23" fmla="*/ 185 h 766"/>
                <a:gd name="T24" fmla="*/ 258 w 660"/>
                <a:gd name="T25" fmla="*/ 185 h 766"/>
                <a:gd name="T26" fmla="*/ 258 w 660"/>
                <a:gd name="T27" fmla="*/ 295 h 766"/>
                <a:gd name="T28" fmla="*/ 284 w 660"/>
                <a:gd name="T29" fmla="*/ 295 h 766"/>
                <a:gd name="T30" fmla="*/ 284 w 660"/>
                <a:gd name="T31" fmla="*/ 295 h 766"/>
                <a:gd name="T32" fmla="*/ 258 w 660"/>
                <a:gd name="T33" fmla="*/ 583 h 766"/>
                <a:gd name="T34" fmla="*/ 290 w 660"/>
                <a:gd name="T35" fmla="*/ 583 h 766"/>
                <a:gd name="T36" fmla="*/ 401 w 660"/>
                <a:gd name="T37" fmla="*/ 519 h 766"/>
                <a:gd name="T38" fmla="*/ 286 w 660"/>
                <a:gd name="T39" fmla="*/ 456 h 766"/>
                <a:gd name="T40" fmla="*/ 258 w 660"/>
                <a:gd name="T41" fmla="*/ 456 h 766"/>
                <a:gd name="T42" fmla="*/ 258 w 660"/>
                <a:gd name="T43" fmla="*/ 583 h 766"/>
                <a:gd name="T44" fmla="*/ 258 w 660"/>
                <a:gd name="T45" fmla="*/ 583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0" h="766">
                  <a:moveTo>
                    <a:pt x="0" y="0"/>
                  </a:moveTo>
                  <a:cubicBezTo>
                    <a:pt x="324" y="0"/>
                    <a:pt x="324" y="0"/>
                    <a:pt x="324" y="0"/>
                  </a:cubicBezTo>
                  <a:cubicBezTo>
                    <a:pt x="473" y="0"/>
                    <a:pt x="624" y="35"/>
                    <a:pt x="624" y="212"/>
                  </a:cubicBezTo>
                  <a:cubicBezTo>
                    <a:pt x="624" y="279"/>
                    <a:pt x="590" y="349"/>
                    <a:pt x="523" y="370"/>
                  </a:cubicBezTo>
                  <a:cubicBezTo>
                    <a:pt x="607" y="400"/>
                    <a:pt x="660" y="463"/>
                    <a:pt x="660" y="555"/>
                  </a:cubicBezTo>
                  <a:cubicBezTo>
                    <a:pt x="660" y="712"/>
                    <a:pt x="513" y="766"/>
                    <a:pt x="379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284" y="295"/>
                  </a:moveTo>
                  <a:cubicBezTo>
                    <a:pt x="324" y="295"/>
                    <a:pt x="370" y="291"/>
                    <a:pt x="370" y="238"/>
                  </a:cubicBezTo>
                  <a:cubicBezTo>
                    <a:pt x="370" y="181"/>
                    <a:pt x="318" y="185"/>
                    <a:pt x="278" y="185"/>
                  </a:cubicBezTo>
                  <a:cubicBezTo>
                    <a:pt x="258" y="185"/>
                    <a:pt x="258" y="185"/>
                    <a:pt x="258" y="18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84" y="295"/>
                    <a:pt x="284" y="295"/>
                    <a:pt x="284" y="295"/>
                  </a:cubicBezTo>
                  <a:cubicBezTo>
                    <a:pt x="284" y="295"/>
                    <a:pt x="284" y="295"/>
                    <a:pt x="284" y="295"/>
                  </a:cubicBezTo>
                  <a:close/>
                  <a:moveTo>
                    <a:pt x="258" y="583"/>
                  </a:moveTo>
                  <a:cubicBezTo>
                    <a:pt x="290" y="583"/>
                    <a:pt x="290" y="583"/>
                    <a:pt x="290" y="583"/>
                  </a:cubicBezTo>
                  <a:cubicBezTo>
                    <a:pt x="335" y="583"/>
                    <a:pt x="401" y="582"/>
                    <a:pt x="401" y="519"/>
                  </a:cubicBezTo>
                  <a:cubicBezTo>
                    <a:pt x="401" y="455"/>
                    <a:pt x="330" y="456"/>
                    <a:pt x="286" y="456"/>
                  </a:cubicBezTo>
                  <a:cubicBezTo>
                    <a:pt x="258" y="456"/>
                    <a:pt x="258" y="456"/>
                    <a:pt x="258" y="456"/>
                  </a:cubicBezTo>
                  <a:cubicBezTo>
                    <a:pt x="258" y="583"/>
                    <a:pt x="258" y="583"/>
                    <a:pt x="258" y="583"/>
                  </a:cubicBezTo>
                  <a:cubicBezTo>
                    <a:pt x="258" y="583"/>
                    <a:pt x="258" y="583"/>
                    <a:pt x="258" y="5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266479F-4E31-4C8D-997D-C75B71E6B9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00" y="3992"/>
              <a:ext cx="85" cy="129"/>
            </a:xfrm>
            <a:custGeom>
              <a:avLst/>
              <a:gdLst>
                <a:gd name="T0" fmla="*/ 0 w 85"/>
                <a:gd name="T1" fmla="*/ 0 h 129"/>
                <a:gd name="T2" fmla="*/ 46 w 85"/>
                <a:gd name="T3" fmla="*/ 0 h 129"/>
                <a:gd name="T4" fmla="*/ 46 w 85"/>
                <a:gd name="T5" fmla="*/ 88 h 129"/>
                <a:gd name="T6" fmla="*/ 85 w 85"/>
                <a:gd name="T7" fmla="*/ 88 h 129"/>
                <a:gd name="T8" fmla="*/ 85 w 85"/>
                <a:gd name="T9" fmla="*/ 129 h 129"/>
                <a:gd name="T10" fmla="*/ 0 w 85"/>
                <a:gd name="T11" fmla="*/ 129 h 129"/>
                <a:gd name="T12" fmla="*/ 0 w 85"/>
                <a:gd name="T13" fmla="*/ 0 h 129"/>
                <a:gd name="T14" fmla="*/ 0 w 85"/>
                <a:gd name="T15" fmla="*/ 0 h 129"/>
                <a:gd name="T16" fmla="*/ 0 w 85"/>
                <a:gd name="T17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9">
                  <a:moveTo>
                    <a:pt x="0" y="0"/>
                  </a:moveTo>
                  <a:lnTo>
                    <a:pt x="46" y="0"/>
                  </a:lnTo>
                  <a:lnTo>
                    <a:pt x="46" y="88"/>
                  </a:lnTo>
                  <a:lnTo>
                    <a:pt x="85" y="88"/>
                  </a:lnTo>
                  <a:lnTo>
                    <a:pt x="85" y="129"/>
                  </a:lnTo>
                  <a:lnTo>
                    <a:pt x="0" y="1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F91BC60-C2B2-4D5F-885A-3ABF895329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35" y="3992"/>
              <a:ext cx="129" cy="129"/>
            </a:xfrm>
            <a:custGeom>
              <a:avLst/>
              <a:gdLst>
                <a:gd name="T0" fmla="*/ 0 w 768"/>
                <a:gd name="T1" fmla="*/ 0 h 766"/>
                <a:gd name="T2" fmla="*/ 267 w 768"/>
                <a:gd name="T3" fmla="*/ 0 h 766"/>
                <a:gd name="T4" fmla="*/ 517 w 768"/>
                <a:gd name="T5" fmla="*/ 425 h 766"/>
                <a:gd name="T6" fmla="*/ 525 w 768"/>
                <a:gd name="T7" fmla="*/ 425 h 766"/>
                <a:gd name="T8" fmla="*/ 502 w 768"/>
                <a:gd name="T9" fmla="*/ 230 h 766"/>
                <a:gd name="T10" fmla="*/ 502 w 768"/>
                <a:gd name="T11" fmla="*/ 0 h 766"/>
                <a:gd name="T12" fmla="*/ 768 w 768"/>
                <a:gd name="T13" fmla="*/ 0 h 766"/>
                <a:gd name="T14" fmla="*/ 768 w 768"/>
                <a:gd name="T15" fmla="*/ 766 h 766"/>
                <a:gd name="T16" fmla="*/ 502 w 768"/>
                <a:gd name="T17" fmla="*/ 766 h 766"/>
                <a:gd name="T18" fmla="*/ 257 w 768"/>
                <a:gd name="T19" fmla="*/ 364 h 766"/>
                <a:gd name="T20" fmla="*/ 249 w 768"/>
                <a:gd name="T21" fmla="*/ 364 h 766"/>
                <a:gd name="T22" fmla="*/ 266 w 768"/>
                <a:gd name="T23" fmla="*/ 517 h 766"/>
                <a:gd name="T24" fmla="*/ 266 w 768"/>
                <a:gd name="T25" fmla="*/ 766 h 766"/>
                <a:gd name="T26" fmla="*/ 0 w 768"/>
                <a:gd name="T27" fmla="*/ 766 h 766"/>
                <a:gd name="T28" fmla="*/ 0 w 768"/>
                <a:gd name="T29" fmla="*/ 0 h 766"/>
                <a:gd name="T30" fmla="*/ 0 w 768"/>
                <a:gd name="T31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8" h="766">
                  <a:moveTo>
                    <a:pt x="0" y="0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517" y="425"/>
                    <a:pt x="517" y="425"/>
                    <a:pt x="517" y="425"/>
                  </a:cubicBezTo>
                  <a:cubicBezTo>
                    <a:pt x="525" y="425"/>
                    <a:pt x="525" y="425"/>
                    <a:pt x="525" y="425"/>
                  </a:cubicBezTo>
                  <a:cubicBezTo>
                    <a:pt x="514" y="361"/>
                    <a:pt x="502" y="295"/>
                    <a:pt x="502" y="230"/>
                  </a:cubicBezTo>
                  <a:cubicBezTo>
                    <a:pt x="502" y="0"/>
                    <a:pt x="502" y="0"/>
                    <a:pt x="502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68" y="766"/>
                    <a:pt x="768" y="766"/>
                    <a:pt x="768" y="766"/>
                  </a:cubicBezTo>
                  <a:cubicBezTo>
                    <a:pt x="502" y="766"/>
                    <a:pt x="502" y="766"/>
                    <a:pt x="502" y="766"/>
                  </a:cubicBezTo>
                  <a:cubicBezTo>
                    <a:pt x="257" y="364"/>
                    <a:pt x="257" y="364"/>
                    <a:pt x="257" y="364"/>
                  </a:cubicBezTo>
                  <a:cubicBezTo>
                    <a:pt x="249" y="364"/>
                    <a:pt x="249" y="364"/>
                    <a:pt x="249" y="364"/>
                  </a:cubicBezTo>
                  <a:cubicBezTo>
                    <a:pt x="258" y="417"/>
                    <a:pt x="266" y="466"/>
                    <a:pt x="266" y="517"/>
                  </a:cubicBezTo>
                  <a:cubicBezTo>
                    <a:pt x="266" y="766"/>
                    <a:pt x="266" y="766"/>
                    <a:pt x="266" y="766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0D603436-F3A9-4E43-A09E-D35D841426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70" y="3990"/>
              <a:ext cx="99" cy="133"/>
            </a:xfrm>
            <a:custGeom>
              <a:avLst/>
              <a:gdLst>
                <a:gd name="T0" fmla="*/ 595 w 595"/>
                <a:gd name="T1" fmla="*/ 323 h 790"/>
                <a:gd name="T2" fmla="*/ 432 w 595"/>
                <a:gd name="T3" fmla="*/ 246 h 790"/>
                <a:gd name="T4" fmla="*/ 280 w 595"/>
                <a:gd name="T5" fmla="*/ 395 h 790"/>
                <a:gd name="T6" fmla="*/ 436 w 595"/>
                <a:gd name="T7" fmla="*/ 544 h 790"/>
                <a:gd name="T8" fmla="*/ 595 w 595"/>
                <a:gd name="T9" fmla="*/ 473 h 790"/>
                <a:gd name="T10" fmla="*/ 587 w 595"/>
                <a:gd name="T11" fmla="*/ 760 h 790"/>
                <a:gd name="T12" fmla="*/ 389 w 595"/>
                <a:gd name="T13" fmla="*/ 790 h 790"/>
                <a:gd name="T14" fmla="*/ 0 w 595"/>
                <a:gd name="T15" fmla="*/ 402 h 790"/>
                <a:gd name="T16" fmla="*/ 400 w 595"/>
                <a:gd name="T17" fmla="*/ 0 h 790"/>
                <a:gd name="T18" fmla="*/ 587 w 595"/>
                <a:gd name="T19" fmla="*/ 31 h 790"/>
                <a:gd name="T20" fmla="*/ 595 w 595"/>
                <a:gd name="T21" fmla="*/ 323 h 790"/>
                <a:gd name="T22" fmla="*/ 595 w 595"/>
                <a:gd name="T23" fmla="*/ 32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5" h="790">
                  <a:moveTo>
                    <a:pt x="595" y="323"/>
                  </a:moveTo>
                  <a:cubicBezTo>
                    <a:pt x="551" y="281"/>
                    <a:pt x="495" y="246"/>
                    <a:pt x="432" y="246"/>
                  </a:cubicBezTo>
                  <a:cubicBezTo>
                    <a:pt x="349" y="246"/>
                    <a:pt x="280" y="312"/>
                    <a:pt x="280" y="395"/>
                  </a:cubicBezTo>
                  <a:cubicBezTo>
                    <a:pt x="280" y="479"/>
                    <a:pt x="353" y="544"/>
                    <a:pt x="436" y="544"/>
                  </a:cubicBezTo>
                  <a:cubicBezTo>
                    <a:pt x="500" y="544"/>
                    <a:pt x="551" y="517"/>
                    <a:pt x="595" y="473"/>
                  </a:cubicBezTo>
                  <a:cubicBezTo>
                    <a:pt x="587" y="760"/>
                    <a:pt x="587" y="760"/>
                    <a:pt x="587" y="760"/>
                  </a:cubicBezTo>
                  <a:cubicBezTo>
                    <a:pt x="543" y="781"/>
                    <a:pt x="439" y="790"/>
                    <a:pt x="389" y="790"/>
                  </a:cubicBezTo>
                  <a:cubicBezTo>
                    <a:pt x="171" y="790"/>
                    <a:pt x="0" y="621"/>
                    <a:pt x="0" y="402"/>
                  </a:cubicBezTo>
                  <a:cubicBezTo>
                    <a:pt x="0" y="179"/>
                    <a:pt x="176" y="0"/>
                    <a:pt x="400" y="0"/>
                  </a:cubicBezTo>
                  <a:cubicBezTo>
                    <a:pt x="463" y="0"/>
                    <a:pt x="528" y="11"/>
                    <a:pt x="587" y="31"/>
                  </a:cubicBezTo>
                  <a:cubicBezTo>
                    <a:pt x="595" y="323"/>
                    <a:pt x="595" y="323"/>
                    <a:pt x="595" y="323"/>
                  </a:cubicBezTo>
                  <a:cubicBezTo>
                    <a:pt x="595" y="323"/>
                    <a:pt x="595" y="323"/>
                    <a:pt x="595" y="3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A2B855B-5C95-48B1-8563-BA2DDBA4FD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74" y="3990"/>
              <a:ext cx="142" cy="133"/>
            </a:xfrm>
            <a:custGeom>
              <a:avLst/>
              <a:gdLst>
                <a:gd name="T0" fmla="*/ 848 w 848"/>
                <a:gd name="T1" fmla="*/ 397 h 790"/>
                <a:gd name="T2" fmla="*/ 424 w 848"/>
                <a:gd name="T3" fmla="*/ 790 h 790"/>
                <a:gd name="T4" fmla="*/ 0 w 848"/>
                <a:gd name="T5" fmla="*/ 397 h 790"/>
                <a:gd name="T6" fmla="*/ 424 w 848"/>
                <a:gd name="T7" fmla="*/ 0 h 790"/>
                <a:gd name="T8" fmla="*/ 848 w 848"/>
                <a:gd name="T9" fmla="*/ 397 h 790"/>
                <a:gd name="T10" fmla="*/ 848 w 848"/>
                <a:gd name="T11" fmla="*/ 397 h 790"/>
                <a:gd name="T12" fmla="*/ 281 w 848"/>
                <a:gd name="T13" fmla="*/ 401 h 790"/>
                <a:gd name="T14" fmla="*/ 424 w 848"/>
                <a:gd name="T15" fmla="*/ 548 h 790"/>
                <a:gd name="T16" fmla="*/ 567 w 848"/>
                <a:gd name="T17" fmla="*/ 401 h 790"/>
                <a:gd name="T18" fmla="*/ 424 w 848"/>
                <a:gd name="T19" fmla="*/ 252 h 790"/>
                <a:gd name="T20" fmla="*/ 281 w 848"/>
                <a:gd name="T21" fmla="*/ 401 h 790"/>
                <a:gd name="T22" fmla="*/ 281 w 848"/>
                <a:gd name="T23" fmla="*/ 40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8" h="790">
                  <a:moveTo>
                    <a:pt x="848" y="397"/>
                  </a:moveTo>
                  <a:cubicBezTo>
                    <a:pt x="848" y="643"/>
                    <a:pt x="658" y="790"/>
                    <a:pt x="424" y="790"/>
                  </a:cubicBezTo>
                  <a:cubicBezTo>
                    <a:pt x="190" y="790"/>
                    <a:pt x="0" y="643"/>
                    <a:pt x="0" y="397"/>
                  </a:cubicBezTo>
                  <a:cubicBezTo>
                    <a:pt x="0" y="156"/>
                    <a:pt x="191" y="0"/>
                    <a:pt x="424" y="0"/>
                  </a:cubicBezTo>
                  <a:cubicBezTo>
                    <a:pt x="657" y="0"/>
                    <a:pt x="848" y="156"/>
                    <a:pt x="848" y="397"/>
                  </a:cubicBezTo>
                  <a:cubicBezTo>
                    <a:pt x="848" y="397"/>
                    <a:pt x="848" y="397"/>
                    <a:pt x="848" y="397"/>
                  </a:cubicBezTo>
                  <a:close/>
                  <a:moveTo>
                    <a:pt x="281" y="401"/>
                  </a:moveTo>
                  <a:cubicBezTo>
                    <a:pt x="281" y="489"/>
                    <a:pt x="340" y="548"/>
                    <a:pt x="424" y="548"/>
                  </a:cubicBezTo>
                  <a:cubicBezTo>
                    <a:pt x="509" y="548"/>
                    <a:pt x="567" y="489"/>
                    <a:pt x="567" y="401"/>
                  </a:cubicBezTo>
                  <a:cubicBezTo>
                    <a:pt x="567" y="320"/>
                    <a:pt x="513" y="252"/>
                    <a:pt x="424" y="252"/>
                  </a:cubicBezTo>
                  <a:cubicBezTo>
                    <a:pt x="336" y="252"/>
                    <a:pt x="281" y="320"/>
                    <a:pt x="281" y="401"/>
                  </a:cubicBezTo>
                  <a:cubicBezTo>
                    <a:pt x="281" y="401"/>
                    <a:pt x="281" y="401"/>
                    <a:pt x="281" y="4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64EFCA3-8B14-4118-8C04-1264B1A5D8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9" y="3992"/>
              <a:ext cx="142" cy="129"/>
            </a:xfrm>
            <a:custGeom>
              <a:avLst/>
              <a:gdLst>
                <a:gd name="T0" fmla="*/ 294 w 847"/>
                <a:gd name="T1" fmla="*/ 766 h 766"/>
                <a:gd name="T2" fmla="*/ 0 w 847"/>
                <a:gd name="T3" fmla="*/ 766 h 766"/>
                <a:gd name="T4" fmla="*/ 266 w 847"/>
                <a:gd name="T5" fmla="*/ 0 h 766"/>
                <a:gd name="T6" fmla="*/ 574 w 847"/>
                <a:gd name="T7" fmla="*/ 0 h 766"/>
                <a:gd name="T8" fmla="*/ 847 w 847"/>
                <a:gd name="T9" fmla="*/ 766 h 766"/>
                <a:gd name="T10" fmla="*/ 553 w 847"/>
                <a:gd name="T11" fmla="*/ 766 h 766"/>
                <a:gd name="T12" fmla="*/ 527 w 847"/>
                <a:gd name="T13" fmla="*/ 671 h 766"/>
                <a:gd name="T14" fmla="*/ 317 w 847"/>
                <a:gd name="T15" fmla="*/ 671 h 766"/>
                <a:gd name="T16" fmla="*/ 294 w 847"/>
                <a:gd name="T17" fmla="*/ 766 h 766"/>
                <a:gd name="T18" fmla="*/ 294 w 847"/>
                <a:gd name="T19" fmla="*/ 766 h 766"/>
                <a:gd name="T20" fmla="*/ 423 w 847"/>
                <a:gd name="T21" fmla="*/ 255 h 766"/>
                <a:gd name="T22" fmla="*/ 367 w 847"/>
                <a:gd name="T23" fmla="*/ 489 h 766"/>
                <a:gd name="T24" fmla="*/ 478 w 847"/>
                <a:gd name="T25" fmla="*/ 489 h 766"/>
                <a:gd name="T26" fmla="*/ 423 w 847"/>
                <a:gd name="T27" fmla="*/ 255 h 766"/>
                <a:gd name="T28" fmla="*/ 423 w 847"/>
                <a:gd name="T29" fmla="*/ 255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7" h="766">
                  <a:moveTo>
                    <a:pt x="294" y="766"/>
                  </a:moveTo>
                  <a:cubicBezTo>
                    <a:pt x="0" y="766"/>
                    <a:pt x="0" y="766"/>
                    <a:pt x="0" y="766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574" y="0"/>
                    <a:pt x="574" y="0"/>
                    <a:pt x="574" y="0"/>
                  </a:cubicBezTo>
                  <a:cubicBezTo>
                    <a:pt x="847" y="766"/>
                    <a:pt x="847" y="766"/>
                    <a:pt x="847" y="766"/>
                  </a:cubicBezTo>
                  <a:cubicBezTo>
                    <a:pt x="553" y="766"/>
                    <a:pt x="553" y="766"/>
                    <a:pt x="553" y="766"/>
                  </a:cubicBezTo>
                  <a:cubicBezTo>
                    <a:pt x="527" y="671"/>
                    <a:pt x="527" y="671"/>
                    <a:pt x="527" y="671"/>
                  </a:cubicBezTo>
                  <a:cubicBezTo>
                    <a:pt x="317" y="671"/>
                    <a:pt x="317" y="671"/>
                    <a:pt x="317" y="671"/>
                  </a:cubicBezTo>
                  <a:cubicBezTo>
                    <a:pt x="294" y="766"/>
                    <a:pt x="294" y="766"/>
                    <a:pt x="294" y="766"/>
                  </a:cubicBezTo>
                  <a:cubicBezTo>
                    <a:pt x="294" y="766"/>
                    <a:pt x="294" y="766"/>
                    <a:pt x="294" y="766"/>
                  </a:cubicBezTo>
                  <a:close/>
                  <a:moveTo>
                    <a:pt x="423" y="255"/>
                  </a:moveTo>
                  <a:cubicBezTo>
                    <a:pt x="423" y="287"/>
                    <a:pt x="367" y="489"/>
                    <a:pt x="36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78" y="489"/>
                    <a:pt x="423" y="289"/>
                    <a:pt x="423" y="255"/>
                  </a:cubicBezTo>
                  <a:cubicBezTo>
                    <a:pt x="423" y="255"/>
                    <a:pt x="423" y="255"/>
                    <a:pt x="423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148003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>
            <a:extLst>
              <a:ext uri="{FF2B5EF4-FFF2-40B4-BE49-F238E27FC236}">
                <a16:creationId xmlns:a16="http://schemas.microsoft.com/office/drawing/2014/main" id="{E1AD3747-E8C1-4241-9192-5D1CFF3A4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774" y="0"/>
            <a:ext cx="8720701" cy="6553020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38594FD-3967-164C-BBD4-0D895D37E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Passion for the product and the region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F5FD26-26D3-A540-82D4-3F113E367D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As a family-owned company with a strong connection to its home region, BLANCO has emphasised sustainability and respect from day one.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1AEEBDF-2C96-6E4C-AE49-B658A7349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07947" y="304980"/>
            <a:ext cx="1440000" cy="144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34D8A8C-C883-984E-9DC8-C1E80FABCF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14525" y="1907660"/>
            <a:ext cx="1440000" cy="144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017C7ED-FEE2-944A-9ABA-246B75E3AA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707947" y="3510340"/>
            <a:ext cx="1440000" cy="144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CDFBD72-B638-454F-A719-1E01A3227B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707947" y="5113020"/>
            <a:ext cx="1440000" cy="1440000"/>
          </a:xfrm>
          <a:prstGeom prst="rect">
            <a:avLst/>
          </a:prstGeom>
        </p:spPr>
      </p:pic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1CBC6767-EF63-3F4F-ACD5-61E95B126FAD}"/>
              </a:ext>
            </a:extLst>
          </p:cNvPr>
          <p:cNvSpPr txBox="1">
            <a:spLocks/>
          </p:cNvSpPr>
          <p:nvPr/>
        </p:nvSpPr>
        <p:spPr>
          <a:xfrm>
            <a:off x="9405968" y="840314"/>
            <a:ext cx="1959580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1200" b="1"/>
              <a:t>Sinsheim</a:t>
            </a:r>
            <a:endParaRPr lang="en-GB" sz="1200"/>
          </a:p>
          <a:p>
            <a:pPr>
              <a:spcBef>
                <a:spcPts val="0"/>
              </a:spcBef>
            </a:pPr>
            <a:r>
              <a:rPr lang="en-GB" sz="1200"/>
              <a:t>Silgranit sinks</a:t>
            </a:r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1F481196-E008-694D-9D9E-86D895392698}"/>
              </a:ext>
            </a:extLst>
          </p:cNvPr>
          <p:cNvSpPr txBox="1">
            <a:spLocks/>
          </p:cNvSpPr>
          <p:nvPr/>
        </p:nvSpPr>
        <p:spPr>
          <a:xfrm>
            <a:off x="9405968" y="2442992"/>
            <a:ext cx="1959580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1200" b="1"/>
              <a:t>Bruchsal</a:t>
            </a:r>
          </a:p>
          <a:p>
            <a:pPr>
              <a:spcBef>
                <a:spcPts val="0"/>
              </a:spcBef>
            </a:pPr>
            <a:r>
              <a:rPr lang="en-GB" sz="1200"/>
              <a:t>European logistics centre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99950DD7-2B18-BB49-9640-E46F8D5685EB}"/>
              </a:ext>
            </a:extLst>
          </p:cNvPr>
          <p:cNvSpPr txBox="1">
            <a:spLocks/>
          </p:cNvSpPr>
          <p:nvPr/>
        </p:nvSpPr>
        <p:spPr>
          <a:xfrm>
            <a:off x="9405968" y="3953337"/>
            <a:ext cx="1959580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1200" b="1" dirty="0" err="1"/>
              <a:t>Sulzfeld</a:t>
            </a:r>
            <a:endParaRPr lang="en-GB" sz="1200" b="1" dirty="0"/>
          </a:p>
          <a:p>
            <a:pPr>
              <a:spcBef>
                <a:spcPts val="0"/>
              </a:spcBef>
            </a:pPr>
            <a:r>
              <a:rPr lang="en-GB" sz="1200" dirty="0"/>
              <a:t>Stainless steel sinks</a:t>
            </a:r>
          </a:p>
        </p:txBody>
      </p:sp>
      <p:sp>
        <p:nvSpPr>
          <p:cNvPr id="42" name="Textplatzhalter 2">
            <a:extLst>
              <a:ext uri="{FF2B5EF4-FFF2-40B4-BE49-F238E27FC236}">
                <a16:creationId xmlns:a16="http://schemas.microsoft.com/office/drawing/2014/main" id="{0DC29F77-E82E-5E46-B47C-9C35FED78C0E}"/>
              </a:ext>
            </a:extLst>
          </p:cNvPr>
          <p:cNvSpPr txBox="1">
            <a:spLocks/>
          </p:cNvSpPr>
          <p:nvPr/>
        </p:nvSpPr>
        <p:spPr>
          <a:xfrm>
            <a:off x="9405968" y="5648354"/>
            <a:ext cx="1959580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1200" b="1" dirty="0" err="1"/>
              <a:t>Oberderdingen</a:t>
            </a:r>
            <a:endParaRPr lang="en-GB" sz="1200" b="1" dirty="0"/>
          </a:p>
          <a:p>
            <a:pPr>
              <a:spcBef>
                <a:spcPts val="0"/>
              </a:spcBef>
            </a:pPr>
            <a:r>
              <a:rPr lang="en-GB" sz="1200" dirty="0"/>
              <a:t>Headquarters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8C9F6F4-C9F8-7442-969C-E697585B5191}"/>
              </a:ext>
            </a:extLst>
          </p:cNvPr>
          <p:cNvSpPr/>
          <p:nvPr/>
        </p:nvSpPr>
        <p:spPr>
          <a:xfrm>
            <a:off x="-2828041" y="6858000"/>
            <a:ext cx="885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Passion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379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672752-C377-1E4A-8B0F-8CDBE68885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We are on a growth trajectory</a:t>
            </a:r>
          </a:p>
        </p:txBody>
      </p:sp>
      <p:graphicFrame>
        <p:nvGraphicFramePr>
          <p:cNvPr id="6" name="Diagrammplatzhalter 5">
            <a:extLst>
              <a:ext uri="{FF2B5EF4-FFF2-40B4-BE49-F238E27FC236}">
                <a16:creationId xmlns:a16="http://schemas.microsoft.com/office/drawing/2014/main" id="{0E30266D-EF58-FE42-A389-9C3A1B0C7871}"/>
              </a:ext>
            </a:extLst>
          </p:cNvPr>
          <p:cNvGraphicFramePr>
            <a:graphicFrameLocks noGrp="1"/>
          </p:cNvGraphicFramePr>
          <p:nvPr>
            <p:ph type="chart" sz="quarter" idx="12"/>
            <p:extLst>
              <p:ext uri="{D42A27DB-BD31-4B8C-83A1-F6EECF244321}">
                <p14:modId xmlns:p14="http://schemas.microsoft.com/office/powerpoint/2010/main" val="24576559"/>
              </p:ext>
            </p:extLst>
          </p:nvPr>
        </p:nvGraphicFramePr>
        <p:xfrm>
          <a:off x="5263035" y="2173288"/>
          <a:ext cx="6155224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FCAA8672-7C48-F648-A3F1-F32D8C5B6F64}"/>
              </a:ext>
            </a:extLst>
          </p:cNvPr>
          <p:cNvSpPr txBox="1"/>
          <p:nvPr/>
        </p:nvSpPr>
        <p:spPr>
          <a:xfrm>
            <a:off x="5345113" y="6493796"/>
            <a:ext cx="904094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euro in sales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A434D95-C52F-A34E-8F57-E4D6CB64F2E8}"/>
              </a:ext>
            </a:extLst>
          </p:cNvPr>
          <p:cNvSpPr txBox="1"/>
          <p:nvPr/>
        </p:nvSpPr>
        <p:spPr>
          <a:xfrm>
            <a:off x="9285958" y="2453197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395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1D35423-754D-F54B-AD24-9E47B116906C}"/>
              </a:ext>
            </a:extLst>
          </p:cNvPr>
          <p:cNvSpPr txBox="1"/>
          <p:nvPr/>
        </p:nvSpPr>
        <p:spPr>
          <a:xfrm>
            <a:off x="5938838" y="2684697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361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5F8ED21-8C79-E142-BFE1-4815B90B58E9}"/>
              </a:ext>
            </a:extLst>
          </p:cNvPr>
          <p:cNvSpPr txBox="1"/>
          <p:nvPr/>
        </p:nvSpPr>
        <p:spPr>
          <a:xfrm>
            <a:off x="7054564" y="2557372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379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FEC137F-0AE9-A147-96B3-55D2EA4A01BF}"/>
              </a:ext>
            </a:extLst>
          </p:cNvPr>
          <p:cNvSpPr txBox="1"/>
          <p:nvPr/>
        </p:nvSpPr>
        <p:spPr>
          <a:xfrm>
            <a:off x="8174604" y="2464772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394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8DC0C89-1DC8-FE45-BD2F-CC020ECBA381}"/>
              </a:ext>
            </a:extLst>
          </p:cNvPr>
          <p:cNvSpPr txBox="1"/>
          <p:nvPr/>
        </p:nvSpPr>
        <p:spPr>
          <a:xfrm>
            <a:off x="10388822" y="2360597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408</a:t>
            </a:r>
          </a:p>
        </p:txBody>
      </p:sp>
      <p:pic>
        <p:nvPicPr>
          <p:cNvPr id="13" name="Bildplatzhalter 12" descr="Ein Bild, das Person, Menge enthält.&#10;&#10;Automatisch generierte Beschreibung">
            <a:extLst>
              <a:ext uri="{FF2B5EF4-FFF2-40B4-BE49-F238E27FC236}">
                <a16:creationId xmlns:a16="http://schemas.microsoft.com/office/drawing/2014/main" id="{E4AA3897-8753-3748-AA74-50370E3603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335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672752-C377-1E4A-8B0F-8CDBE68885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45113" y="620712"/>
            <a:ext cx="6080125" cy="1303091"/>
          </a:xfrm>
        </p:spPr>
        <p:txBody>
          <a:bodyPr/>
          <a:lstStyle/>
          <a:p>
            <a:r>
              <a:rPr lang="en-GB" dirty="0"/>
              <a:t>Investments in international growth</a:t>
            </a:r>
          </a:p>
        </p:txBody>
      </p:sp>
      <p:graphicFrame>
        <p:nvGraphicFramePr>
          <p:cNvPr id="6" name="Diagrammplatzhalter 5">
            <a:extLst>
              <a:ext uri="{FF2B5EF4-FFF2-40B4-BE49-F238E27FC236}">
                <a16:creationId xmlns:a16="http://schemas.microsoft.com/office/drawing/2014/main" id="{0E30266D-EF58-FE42-A389-9C3A1B0C7871}"/>
              </a:ext>
            </a:extLst>
          </p:cNvPr>
          <p:cNvGraphicFramePr>
            <a:graphicFrameLocks noGrp="1"/>
          </p:cNvGraphicFramePr>
          <p:nvPr>
            <p:ph type="chart" sz="quarter" idx="12"/>
            <p:extLst>
              <p:ext uri="{D42A27DB-BD31-4B8C-83A1-F6EECF244321}">
                <p14:modId xmlns:p14="http://schemas.microsoft.com/office/powerpoint/2010/main" val="3572618099"/>
              </p:ext>
            </p:extLst>
          </p:nvPr>
        </p:nvGraphicFramePr>
        <p:xfrm>
          <a:off x="5345113" y="2173288"/>
          <a:ext cx="6080125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FCAA8672-7C48-F648-A3F1-F32D8C5B6F64}"/>
              </a:ext>
            </a:extLst>
          </p:cNvPr>
          <p:cNvSpPr txBox="1"/>
          <p:nvPr/>
        </p:nvSpPr>
        <p:spPr>
          <a:xfrm>
            <a:off x="5345113" y="6493796"/>
            <a:ext cx="1213474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euro in investments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52CAE9-B8B1-654C-853F-F8B4E901820B}"/>
              </a:ext>
            </a:extLst>
          </p:cNvPr>
          <p:cNvSpPr txBox="1"/>
          <p:nvPr/>
        </p:nvSpPr>
        <p:spPr>
          <a:xfrm>
            <a:off x="9285958" y="2568947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29,3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6D23FA-9EFD-E041-8E37-626C00C39C1B}"/>
              </a:ext>
            </a:extLst>
          </p:cNvPr>
          <p:cNvSpPr txBox="1"/>
          <p:nvPr/>
        </p:nvSpPr>
        <p:spPr>
          <a:xfrm>
            <a:off x="5938838" y="3803334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9EDA2C0-B6D3-094D-9D61-E58C419A1498}"/>
              </a:ext>
            </a:extLst>
          </p:cNvPr>
          <p:cNvSpPr txBox="1"/>
          <p:nvPr/>
        </p:nvSpPr>
        <p:spPr>
          <a:xfrm>
            <a:off x="7054564" y="3708143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080DEE7-13D6-984A-8DE4-3CEBF81D5E31}"/>
              </a:ext>
            </a:extLst>
          </p:cNvPr>
          <p:cNvSpPr txBox="1"/>
          <p:nvPr/>
        </p:nvSpPr>
        <p:spPr>
          <a:xfrm>
            <a:off x="8174604" y="3550133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18,9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D8F70AC-F000-EF49-92A3-D759B4F2E9C8}"/>
              </a:ext>
            </a:extLst>
          </p:cNvPr>
          <p:cNvSpPr txBox="1"/>
          <p:nvPr/>
        </p:nvSpPr>
        <p:spPr>
          <a:xfrm>
            <a:off x="10388822" y="3595029"/>
            <a:ext cx="6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18,4</a:t>
            </a:r>
          </a:p>
        </p:txBody>
      </p:sp>
      <p:pic>
        <p:nvPicPr>
          <p:cNvPr id="14" name="Bildplatzhalter 13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BEAE717C-6DD6-524A-B278-E55475D6381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5976209"/>
      </p:ext>
    </p:extLst>
  </p:cSld>
  <p:clrMapOvr>
    <a:masterClrMapping/>
  </p:clrMapOvr>
</p:sld>
</file>

<file path=ppt/theme/theme1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D2FE79CD5F99D4B92591BAD7EF9BD6A" ma:contentTypeVersion="2" ma:contentTypeDescription="Ein neues Dokument erstellen." ma:contentTypeScope="" ma:versionID="5306f242d6863ce38bd617575b3f5898">
  <xsd:schema xmlns:xsd="http://www.w3.org/2001/XMLSchema" xmlns:xs="http://www.w3.org/2001/XMLSchema" xmlns:p="http://schemas.microsoft.com/office/2006/metadata/properties" xmlns:ns2="1935f083-e097-4b90-884f-fa7e0b422e39" targetNamespace="http://schemas.microsoft.com/office/2006/metadata/properties" ma:root="true" ma:fieldsID="2c89d4b0870da01f48b260bc46328ae9" ns2:_="">
    <xsd:import namespace="1935f083-e097-4b90-884f-fa7e0b422e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5f083-e097-4b90-884f-fa7e0b422e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CD3097-1D03-4EBA-9655-5C86E5AA15FD}"/>
</file>

<file path=customXml/itemProps2.xml><?xml version="1.0" encoding="utf-8"?>
<ds:datastoreItem xmlns:ds="http://schemas.openxmlformats.org/officeDocument/2006/customXml" ds:itemID="{7EB2F969-B78A-4392-A53D-DF3925B99BD3}"/>
</file>

<file path=customXml/itemProps3.xml><?xml version="1.0" encoding="utf-8"?>
<ds:datastoreItem xmlns:ds="http://schemas.openxmlformats.org/officeDocument/2006/customXml" ds:itemID="{288CD668-F92A-4EA7-9682-414073F5947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589</Words>
  <Application>Microsoft Office PowerPoint</Application>
  <PresentationFormat>Breitbild</PresentationFormat>
  <Paragraphs>77</Paragraphs>
  <Slides>15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HelveticaNeueLT Std Med</vt:lpstr>
      <vt:lpstr>Blue</vt:lpstr>
      <vt:lpstr>White</vt:lpstr>
      <vt:lpstr>Blue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Afra Hoffmann</dc:creator>
  <cp:lastModifiedBy>Hilbert Antje</cp:lastModifiedBy>
  <cp:revision>125</cp:revision>
  <dcterms:created xsi:type="dcterms:W3CDTF">2021-05-31T13:40:39Z</dcterms:created>
  <dcterms:modified xsi:type="dcterms:W3CDTF">2021-11-30T15:11:03Z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0x0101004D2FE79CD5F99D4B92591BAD7EF9BD6A</vt:lpwstr>
  </property>
</Properties>
</file>